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808" y="-1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A82A71-918F-CC4D-BAE5-685EA200CDDD}" type="datetimeFigureOut">
              <a:rPr lang="en-US" smtClean="0"/>
              <a:t>2015-02-03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3FF7B9-B80F-D54D-BA3F-BD1CB13479BC}" type="slidenum">
              <a:rPr lang="en-US" smtClean="0"/>
              <a:t>‹#›</a:t>
            </a:fld>
            <a:endParaRPr lang="en-US"/>
          </a:p>
        </p:txBody>
      </p:sp>
    </p:spTree>
    <p:extLst>
      <p:ext uri="{BB962C8B-B14F-4D97-AF65-F5344CB8AC3E}">
        <p14:creationId xmlns:p14="http://schemas.microsoft.com/office/powerpoint/2010/main" val="7534600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3F2DD-160A-5047-A017-B6370BA034DE}" type="slidenum">
              <a:rPr lang="en-US"/>
              <a:pPr/>
              <a:t>9</a:t>
            </a:fld>
            <a:endParaRPr lang="en-US"/>
          </a:p>
        </p:txBody>
      </p:sp>
      <p:sp>
        <p:nvSpPr>
          <p:cNvPr id="10445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04451" name="Rectangle 3"/>
          <p:cNvSpPr>
            <a:spLocks noGrp="1" noChangeArrowheads="1"/>
          </p:cNvSpPr>
          <p:nvPr>
            <p:ph type="body" idx="1"/>
          </p:nvPr>
        </p:nvSpPr>
        <p:spPr>
          <a:xfrm>
            <a:off x="914400" y="4343400"/>
            <a:ext cx="5029200" cy="4114800"/>
          </a:xfrm>
        </p:spPr>
        <p:txBody>
          <a:bodyPr/>
          <a:lstStyle/>
          <a:p>
            <a:r>
              <a:rPr lang="ja-JP" altLang="en-US">
                <a:latin typeface="Arial"/>
                <a:cs typeface="Arial" charset="0"/>
              </a:rPr>
              <a:t>“</a:t>
            </a:r>
            <a:r>
              <a:rPr lang="en-US">
                <a:cs typeface="Arial" charset="0"/>
              </a:rPr>
              <a:t>Kinetic Theory and the Gas Laws</a:t>
            </a:r>
            <a:r>
              <a:rPr lang="ja-JP" altLang="en-US">
                <a:latin typeface="Arial"/>
                <a:cs typeface="Arial" charset="0"/>
              </a:rPr>
              <a:t>”</a:t>
            </a:r>
            <a:endParaRPr lang="en-US">
              <a:cs typeface="Times New Roman" charset="0"/>
            </a:endParaRPr>
          </a:p>
          <a:p>
            <a:r>
              <a:rPr lang="en-US">
                <a:cs typeface="Arial" charset="0"/>
              </a:rPr>
              <a:t> </a:t>
            </a:r>
            <a:endParaRPr lang="en-US">
              <a:cs typeface="Times New Roman" charset="0"/>
            </a:endParaRPr>
          </a:p>
          <a:p>
            <a:r>
              <a:rPr lang="en-US" b="1">
                <a:cs typeface="Arial" charset="0"/>
              </a:rPr>
              <a:t>Description</a:t>
            </a:r>
            <a:r>
              <a:rPr lang="en-US">
                <a:cs typeface="Arial" charset="0"/>
              </a:rPr>
              <a:t>:  This slide shows three cylinders filled with equal masses of the same gas under different conditions.  In cylinder (b), the pressure and temperature both have doubled from their values in cylinder (a).  In cylinder (c), only the temperature has been doubled.  The velocities of the gas particles are represented graphically to help students interpret the macroscopic changes in terms of the kinetic theory.</a:t>
            </a:r>
            <a:endParaRPr lang="en-US">
              <a:cs typeface="Times New Roman" charset="0"/>
            </a:endParaRPr>
          </a:p>
          <a:p>
            <a:r>
              <a:rPr lang="en-US">
                <a:cs typeface="Arial" charset="0"/>
              </a:rPr>
              <a:t> </a:t>
            </a:r>
            <a:endParaRPr lang="en-US">
              <a:cs typeface="Times New Roman" charset="0"/>
            </a:endParaRPr>
          </a:p>
          <a:p>
            <a:r>
              <a:rPr lang="en-US" b="1">
                <a:cs typeface="Arial" charset="0"/>
              </a:rPr>
              <a:t>Basic Concepts</a:t>
            </a:r>
            <a:endParaRPr lang="en-US" b="1">
              <a:cs typeface="Times New Roman" charset="0"/>
            </a:endParaRPr>
          </a:p>
          <a:p>
            <a:pPr>
              <a:buFontTx/>
              <a:buChar char="•"/>
            </a:pPr>
            <a:r>
              <a:rPr lang="en-US">
                <a:cs typeface="Arial" charset="0"/>
              </a:rPr>
              <a:t>The kinetic theory can explain the combined gas law relationships of an ideal gas.</a:t>
            </a:r>
            <a:endParaRPr lang="en-US"/>
          </a:p>
          <a:p>
            <a:pPr>
              <a:buFontTx/>
              <a:buChar char="•"/>
            </a:pPr>
            <a:r>
              <a:rPr lang="en-US">
                <a:cs typeface="Arial" charset="0"/>
              </a:rPr>
              <a:t>The pressure of a confined gas increases when the particles of the gas collide with the container walls more frequently or with greater force.</a:t>
            </a:r>
            <a:endParaRPr lang="en-US"/>
          </a:p>
          <a:p>
            <a:r>
              <a:rPr lang="en-US">
                <a:cs typeface="Arial" charset="0"/>
              </a:rPr>
              <a:t> </a:t>
            </a:r>
            <a:endParaRPr lang="en-US">
              <a:cs typeface="Times New Roman" charset="0"/>
            </a:endParaRPr>
          </a:p>
          <a:p>
            <a:r>
              <a:rPr lang="en-US" b="1">
                <a:cs typeface="Arial" charset="0"/>
              </a:rPr>
              <a:t>Teaching Suggestions</a:t>
            </a:r>
            <a:endParaRPr lang="en-US" b="1">
              <a:cs typeface="Times New Roman" charset="0"/>
            </a:endParaRPr>
          </a:p>
          <a:p>
            <a:r>
              <a:rPr lang="en-US">
                <a:cs typeface="Arial" charset="0"/>
              </a:rPr>
              <a:t>     Use this slide to review the kinetic theory as it applies to the temperature, volume, and pressure of gases.  Ask students whether the velocities of the gas particles would be the same for all gases at the same temperature.  Point out that the average kinetic energy would be the same for all gases, but more massive gas particles would have slower velocities because mass and velocity are inversely proportional in the formula for kinetic energy:  ½ </a:t>
            </a:r>
            <a:r>
              <a:rPr lang="en-US" i="1">
                <a:cs typeface="Arial" charset="0"/>
              </a:rPr>
              <a:t>mv</a:t>
            </a:r>
            <a:r>
              <a:rPr lang="en-US" i="1" baseline="30000">
                <a:cs typeface="Arial" charset="0"/>
              </a:rPr>
              <a:t>2</a:t>
            </a:r>
            <a:r>
              <a:rPr lang="en-US">
                <a:cs typeface="Arial" charset="0"/>
              </a:rPr>
              <a:t>.</a:t>
            </a:r>
            <a:endParaRPr lang="en-US">
              <a:cs typeface="Times New Roman" charset="0"/>
            </a:endParaRPr>
          </a:p>
          <a:p>
            <a:r>
              <a:rPr lang="en-US">
                <a:cs typeface="Arial" charset="0"/>
              </a:rPr>
              <a:t> </a:t>
            </a:r>
            <a:endParaRPr lang="en-US">
              <a:cs typeface="Times New Roman" charset="0"/>
            </a:endParaRPr>
          </a:p>
          <a:p>
            <a:r>
              <a:rPr lang="en-US" b="1">
                <a:cs typeface="Arial" charset="0"/>
              </a:rPr>
              <a:t>Questions</a:t>
            </a:r>
            <a:endParaRPr lang="en-US" b="1">
              <a:cs typeface="Times New Roman" charset="0"/>
            </a:endParaRPr>
          </a:p>
          <a:p>
            <a:pPr>
              <a:buFontTx/>
              <a:buAutoNum type="arabicPeriod"/>
            </a:pPr>
            <a:r>
              <a:rPr lang="en-US">
                <a:cs typeface="Arial" charset="0"/>
              </a:rPr>
              <a:t>The three cylinders in the diagram contain equal masses of the same gas under different conditions.  Compare and contrast the conditions of the gas in each of the cylinders with respect to the pressure, volume, and temperature of the gas.  </a:t>
            </a:r>
            <a:endParaRPr lang="en-US"/>
          </a:p>
          <a:p>
            <a:pPr>
              <a:buFontTx/>
              <a:buAutoNum type="arabicPeriod"/>
            </a:pPr>
            <a:r>
              <a:rPr lang="en-US">
                <a:cs typeface="Arial" charset="0"/>
              </a:rPr>
              <a:t>Cylinder (b) illustrates what happens when the gas in cylinder (a) is heated at constant volume.  What happens to the average kinetic energy of the gas particles?  How does this affect the velocity of the particles?</a:t>
            </a:r>
            <a:endParaRPr lang="en-US"/>
          </a:p>
          <a:p>
            <a:pPr>
              <a:buFontTx/>
              <a:buAutoNum type="arabicPeriod"/>
            </a:pPr>
            <a:r>
              <a:rPr lang="en-US">
                <a:cs typeface="Arial" charset="0"/>
              </a:rPr>
              <a:t>Use the kinetic theory to explain why the internal gas pressure in cylinder (b) is greater than the internal gas pressure in cylinder (a).  What has been done to cylinder (b) to keep the gas volume the same as in cylinder (a)?  Explain in terms of the equilibrium between internal and external pressure.</a:t>
            </a:r>
            <a:endParaRPr lang="en-US"/>
          </a:p>
          <a:p>
            <a:pPr>
              <a:buFontTx/>
              <a:buAutoNum type="arabicPeriod"/>
            </a:pPr>
            <a:r>
              <a:rPr lang="en-US">
                <a:cs typeface="Arial" charset="0"/>
              </a:rPr>
              <a:t>Suppose you are given the information that the temperature in both cylinder (b) and cylinder c) is double the temperature in cylinder (a).  Compared with cylinder (a), how much greater is the volume in cylinder (c)?  Explain how your answers illustrate the combined gas law (</a:t>
            </a:r>
            <a:r>
              <a:rPr lang="en-US" i="1">
                <a:cs typeface="Arial" charset="0"/>
              </a:rPr>
              <a:t>PV/T</a:t>
            </a:r>
            <a:r>
              <a:rPr lang="en-US">
                <a:cs typeface="Arial" charset="0"/>
              </a:rPr>
              <a:t> = constant).</a:t>
            </a:r>
            <a:endParaRPr lang="en-US"/>
          </a:p>
          <a:p>
            <a:pPr>
              <a:buFontTx/>
              <a:buAutoNum type="arabicPeriod"/>
            </a:pPr>
            <a:r>
              <a:rPr lang="en-US">
                <a:cs typeface="Arial" charset="0"/>
              </a:rPr>
              <a:t>Predict what would happen if you doubled the mass on top of the piston in cylinder (a), with the temperature constant.  Use the kinetic theory to describe how this change would affect each of the following:  volume, density, temperature, average velocity of the particles, rate of collision of the particles with the container wall, energy of these collisions, and internal pressure.</a:t>
            </a:r>
            <a:endParaRPr lang="en-US"/>
          </a:p>
          <a:p>
            <a:pPr>
              <a:buFontTx/>
              <a:buAutoNum type="arabicPeriod"/>
            </a:pPr>
            <a:r>
              <a:rPr lang="en-US">
                <a:cs typeface="Arial" charset="0"/>
              </a:rPr>
              <a:t>Suppose you take a basketball outside on a cold winter day.  At first the basketball bounces normally, but then you notice that it starts to lose some of its bounce.  Use the kinetic theory of gases to explain what is happening.  Think of a few explanations.  How could you determine which explanation is the best one?</a:t>
            </a:r>
            <a:endParaRPr lang="en-US"/>
          </a:p>
          <a:p>
            <a:r>
              <a:rPr lang="en-US">
                <a:cs typeface="Arial" charset="0"/>
              </a:rPr>
              <a:t> </a:t>
            </a:r>
            <a:endParaRPr lang="en-US">
              <a:cs typeface="Times New Roman" charset="0"/>
            </a:endParaRPr>
          </a:p>
          <a:p>
            <a:r>
              <a:rPr lang="en-US">
                <a:cs typeface="Arial" charset="0"/>
              </a:rPr>
              <a:t/>
            </a:r>
            <a:br>
              <a:rPr lang="en-US">
                <a:cs typeface="Arial" charset="0"/>
              </a:rPr>
            </a:br>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Tuesday, February 3, 15</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Tuesday, February 3, 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Tuesday, February 3, 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3" name="Title 12"/>
          <p:cNvSpPr>
            <a:spLocks noGrp="1"/>
          </p:cNvSpPr>
          <p:nvPr>
            <p:ph type="title"/>
          </p:nvPr>
        </p:nvSpPr>
        <p:spPr/>
        <p:txBody>
          <a:bodyPr/>
          <a:lstStyle/>
          <a:p>
            <a:r>
              <a:rPr lang="en-CA"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Tuesday, February 3, 15</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Tuesday, February 3, 15</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CA"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Tuesday, February 3, 15</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CA"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CA"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Tuesday, February 3, 15</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Tuesday, February 3, 15</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Tuesday, February 3, 15</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Tuesday, February 3, 15</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CA"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CA"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Tuesday, February 3, 15</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CA"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Tuesday, February 3, 15</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Liquids, Solids or Gases?</a:t>
            </a:r>
            <a:endParaRPr lang="en-US" dirty="0"/>
          </a:p>
        </p:txBody>
      </p:sp>
      <p:sp>
        <p:nvSpPr>
          <p:cNvPr id="3" name="Subtitle 2"/>
          <p:cNvSpPr>
            <a:spLocks noGrp="1"/>
          </p:cNvSpPr>
          <p:nvPr>
            <p:ph type="subTitle" idx="1"/>
          </p:nvPr>
        </p:nvSpPr>
        <p:spPr/>
        <p:txBody>
          <a:bodyPr>
            <a:normAutofit lnSpcReduction="10000"/>
          </a:bodyPr>
          <a:lstStyle/>
          <a:p>
            <a:r>
              <a:rPr lang="en-US" dirty="0" smtClean="0"/>
              <a:t>The Kinetic Molecular Theory &amp; States of Matter in Equations</a:t>
            </a:r>
          </a:p>
        </p:txBody>
      </p:sp>
    </p:spTree>
    <p:extLst>
      <p:ext uri="{BB962C8B-B14F-4D97-AF65-F5344CB8AC3E}">
        <p14:creationId xmlns:p14="http://schemas.microsoft.com/office/powerpoint/2010/main" val="333847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40" y="836467"/>
            <a:ext cx="7812316" cy="3657599"/>
          </a:xfrm>
        </p:spPr>
        <p:txBody>
          <a:bodyPr>
            <a:normAutofit/>
          </a:bodyPr>
          <a:lstStyle/>
          <a:p>
            <a:pPr>
              <a:buFont typeface="Wingdings" charset="2"/>
              <a:buChar char="²"/>
            </a:pPr>
            <a:r>
              <a:rPr lang="en-US" sz="2800" dirty="0" smtClean="0"/>
              <a:t>List 2 characteristics for each state</a:t>
            </a:r>
          </a:p>
          <a:p>
            <a:pPr>
              <a:buFont typeface="Wingdings" charset="2"/>
              <a:buChar char="²"/>
            </a:pPr>
            <a:r>
              <a:rPr lang="en-US" sz="2800" dirty="0" smtClean="0"/>
              <a:t>In ONE sentence, explain the Kinetic Theory.</a:t>
            </a:r>
          </a:p>
          <a:p>
            <a:pPr>
              <a:buFont typeface="Wingdings" charset="2"/>
              <a:buChar char="²"/>
            </a:pPr>
            <a:r>
              <a:rPr lang="en-US" sz="2800" dirty="0"/>
              <a:t>https://</a:t>
            </a:r>
            <a:r>
              <a:rPr lang="en-US" sz="2800" dirty="0" err="1"/>
              <a:t>www.youtube.com</a:t>
            </a:r>
            <a:r>
              <a:rPr lang="en-US" sz="2800" dirty="0"/>
              <a:t>/</a:t>
            </a:r>
            <a:r>
              <a:rPr lang="en-US" sz="2800" dirty="0" err="1"/>
              <a:t>watch?v</a:t>
            </a:r>
            <a:r>
              <a:rPr lang="en-US" sz="2800" dirty="0"/>
              <a:t>=8bGYV6ypP5o</a:t>
            </a:r>
          </a:p>
        </p:txBody>
      </p:sp>
      <p:sp>
        <p:nvSpPr>
          <p:cNvPr id="3" name="Title 2"/>
          <p:cNvSpPr>
            <a:spLocks noGrp="1"/>
          </p:cNvSpPr>
          <p:nvPr>
            <p:ph type="title"/>
          </p:nvPr>
        </p:nvSpPr>
        <p:spPr/>
        <p:txBody>
          <a:bodyPr/>
          <a:lstStyle/>
          <a:p>
            <a:r>
              <a:rPr lang="en-US" dirty="0"/>
              <a:t>The Kinetic Theory</a:t>
            </a:r>
            <a:endParaRPr lang="en-US" dirty="0"/>
          </a:p>
        </p:txBody>
      </p:sp>
    </p:spTree>
    <p:extLst>
      <p:ext uri="{BB962C8B-B14F-4D97-AF65-F5344CB8AC3E}">
        <p14:creationId xmlns:p14="http://schemas.microsoft.com/office/powerpoint/2010/main" val="4178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400" dirty="0" smtClean="0"/>
              <a:t>Why is important to know the state of the compounds you are using in your reactions? (HINT: think about H</a:t>
            </a:r>
            <a:r>
              <a:rPr lang="en-US" sz="2400" baseline="-25000" dirty="0" smtClean="0"/>
              <a:t>2</a:t>
            </a:r>
            <a:r>
              <a:rPr lang="en-US" sz="2400" dirty="0" smtClean="0"/>
              <a:t>O)</a:t>
            </a:r>
          </a:p>
          <a:p>
            <a:pPr marL="18288" indent="0">
              <a:buNone/>
            </a:pPr>
            <a:endParaRPr lang="en-US" sz="2400" dirty="0"/>
          </a:p>
        </p:txBody>
      </p:sp>
      <p:sp>
        <p:nvSpPr>
          <p:cNvPr id="3" name="Title 2"/>
          <p:cNvSpPr>
            <a:spLocks noGrp="1"/>
          </p:cNvSpPr>
          <p:nvPr>
            <p:ph type="title"/>
          </p:nvPr>
        </p:nvSpPr>
        <p:spPr/>
        <p:txBody>
          <a:bodyPr/>
          <a:lstStyle/>
          <a:p>
            <a:r>
              <a:rPr lang="en-US" dirty="0" smtClean="0"/>
              <a:t>Brainstorm…</a:t>
            </a:r>
            <a:endParaRPr lang="en-US" dirty="0"/>
          </a:p>
        </p:txBody>
      </p:sp>
    </p:spTree>
    <p:extLst>
      <p:ext uri="{BB962C8B-B14F-4D97-AF65-F5344CB8AC3E}">
        <p14:creationId xmlns:p14="http://schemas.microsoft.com/office/powerpoint/2010/main" val="92304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0541" y="1460655"/>
            <a:ext cx="8412866" cy="5039513"/>
          </a:xfrm>
        </p:spPr>
        <p:txBody>
          <a:bodyPr>
            <a:normAutofit/>
          </a:bodyPr>
          <a:lstStyle/>
          <a:p>
            <a:pPr>
              <a:buFont typeface="Wingdings" charset="2"/>
              <a:buChar char="²"/>
            </a:pPr>
            <a:r>
              <a:rPr lang="en-US" dirty="0">
                <a:effectLst/>
              </a:rPr>
              <a:t>All chemical species have a phase or state – either solid (s), liquid (l), gas (g) or in solution (</a:t>
            </a:r>
            <a:r>
              <a:rPr lang="en-US" dirty="0" err="1">
                <a:effectLst/>
              </a:rPr>
              <a:t>aq</a:t>
            </a:r>
            <a:r>
              <a:rPr lang="en-US" dirty="0">
                <a:effectLst/>
              </a:rPr>
              <a:t>). </a:t>
            </a:r>
            <a:endParaRPr lang="en-US" dirty="0">
              <a:effectLst/>
            </a:endParaRPr>
          </a:p>
          <a:p>
            <a:pPr>
              <a:buFont typeface="Wingdings" charset="2"/>
              <a:buChar char="²"/>
            </a:pPr>
            <a:r>
              <a:rPr lang="en-US" dirty="0" smtClean="0">
                <a:effectLst/>
              </a:rPr>
              <a:t>There </a:t>
            </a:r>
            <a:r>
              <a:rPr lang="en-US" dirty="0">
                <a:effectLst/>
              </a:rPr>
              <a:t>are rules to determine which state the species is in, within the </a:t>
            </a:r>
            <a:r>
              <a:rPr lang="en-US" dirty="0" smtClean="0">
                <a:effectLst/>
              </a:rPr>
              <a:t>reaction.</a:t>
            </a:r>
          </a:p>
          <a:p>
            <a:pPr marL="841248" lvl="1" indent="-457200">
              <a:buFont typeface="+mj-lt"/>
              <a:buAutoNum type="arabicPeriod"/>
            </a:pPr>
            <a:r>
              <a:rPr lang="en-US" dirty="0" smtClean="0">
                <a:effectLst/>
              </a:rPr>
              <a:t>Elements </a:t>
            </a:r>
            <a:r>
              <a:rPr lang="en-US" dirty="0">
                <a:effectLst/>
              </a:rPr>
              <a:t>– check the periodic </a:t>
            </a:r>
            <a:r>
              <a:rPr lang="en-US" dirty="0" smtClean="0">
                <a:effectLst/>
              </a:rPr>
              <a:t>table</a:t>
            </a:r>
          </a:p>
          <a:p>
            <a:pPr marL="841248" lvl="1" indent="-457200">
              <a:buFont typeface="+mj-lt"/>
              <a:buAutoNum type="arabicPeriod"/>
            </a:pPr>
            <a:r>
              <a:rPr lang="en-US" dirty="0" smtClean="0">
                <a:effectLst/>
              </a:rPr>
              <a:t>If </a:t>
            </a:r>
            <a:r>
              <a:rPr lang="en-US" dirty="0">
                <a:effectLst/>
              </a:rPr>
              <a:t>you know you have a solution, write (</a:t>
            </a:r>
            <a:r>
              <a:rPr lang="en-US" dirty="0" err="1">
                <a:effectLst/>
              </a:rPr>
              <a:t>aq</a:t>
            </a:r>
            <a:r>
              <a:rPr lang="en-US" dirty="0" smtClean="0">
                <a:effectLst/>
              </a:rPr>
              <a:t>)</a:t>
            </a:r>
          </a:p>
          <a:p>
            <a:pPr marL="841248" lvl="1" indent="-457200">
              <a:buFont typeface="+mj-lt"/>
              <a:buAutoNum type="arabicPeriod"/>
            </a:pPr>
            <a:r>
              <a:rPr lang="en-US" dirty="0" smtClean="0">
                <a:effectLst/>
              </a:rPr>
              <a:t>All </a:t>
            </a:r>
            <a:r>
              <a:rPr lang="en-US" dirty="0">
                <a:effectLst/>
              </a:rPr>
              <a:t>ionic compounds, unless they are in solution, are solids (s</a:t>
            </a:r>
            <a:r>
              <a:rPr lang="en-US" dirty="0" smtClean="0">
                <a:effectLst/>
              </a:rPr>
              <a:t>). </a:t>
            </a:r>
          </a:p>
          <a:p>
            <a:pPr marL="841248" lvl="1" indent="-457200">
              <a:buFont typeface="+mj-lt"/>
              <a:buAutoNum type="arabicPeriod"/>
            </a:pPr>
            <a:r>
              <a:rPr lang="en-US" dirty="0" smtClean="0">
                <a:effectLst/>
              </a:rPr>
              <a:t>All </a:t>
            </a:r>
            <a:r>
              <a:rPr lang="en-US" dirty="0">
                <a:effectLst/>
              </a:rPr>
              <a:t>acids are in solution (</a:t>
            </a:r>
            <a:r>
              <a:rPr lang="en-US" dirty="0" err="1">
                <a:effectLst/>
              </a:rPr>
              <a:t>aq</a:t>
            </a:r>
            <a:r>
              <a:rPr lang="en-US" dirty="0" smtClean="0">
                <a:effectLst/>
              </a:rPr>
              <a:t>)</a:t>
            </a:r>
          </a:p>
          <a:p>
            <a:pPr marL="841248" lvl="1" indent="-457200">
              <a:buFont typeface="+mj-lt"/>
              <a:buAutoNum type="arabicPeriod"/>
            </a:pPr>
            <a:r>
              <a:rPr lang="en-US" dirty="0" smtClean="0">
                <a:effectLst/>
              </a:rPr>
              <a:t>All </a:t>
            </a:r>
            <a:r>
              <a:rPr lang="en-US" dirty="0">
                <a:effectLst/>
              </a:rPr>
              <a:t>molecular oxides are gases (g). </a:t>
            </a:r>
            <a:r>
              <a:rPr lang="en-US" dirty="0" smtClean="0">
                <a:effectLst/>
              </a:rPr>
              <a:t> </a:t>
            </a:r>
            <a:endParaRPr lang="en-US" dirty="0"/>
          </a:p>
          <a:p>
            <a:pPr marL="18288" indent="0">
              <a:buNone/>
            </a:pPr>
            <a:endParaRPr lang="en-US" dirty="0" smtClean="0">
              <a:effectLst/>
            </a:endParaRPr>
          </a:p>
          <a:p>
            <a:pPr>
              <a:buFont typeface="Wingdings" charset="2"/>
              <a:buChar char="²"/>
            </a:pPr>
            <a:r>
              <a:rPr lang="en-US" dirty="0" smtClean="0">
                <a:effectLst/>
              </a:rPr>
              <a:t>If there are </a:t>
            </a:r>
            <a:r>
              <a:rPr lang="en-US" dirty="0">
                <a:effectLst/>
              </a:rPr>
              <a:t>any species that </a:t>
            </a:r>
            <a:r>
              <a:rPr lang="en-US" dirty="0" smtClean="0">
                <a:effectLst/>
              </a:rPr>
              <a:t>don’t </a:t>
            </a:r>
            <a:r>
              <a:rPr lang="en-US" dirty="0">
                <a:effectLst/>
              </a:rPr>
              <a:t>fit these rules, you would have to be given the state. </a:t>
            </a:r>
            <a:endParaRPr lang="en-US" dirty="0"/>
          </a:p>
          <a:p>
            <a:endParaRPr lang="en-US" dirty="0"/>
          </a:p>
        </p:txBody>
      </p:sp>
      <p:sp>
        <p:nvSpPr>
          <p:cNvPr id="3" name="Title 2"/>
          <p:cNvSpPr>
            <a:spLocks noGrp="1"/>
          </p:cNvSpPr>
          <p:nvPr>
            <p:ph type="title"/>
          </p:nvPr>
        </p:nvSpPr>
        <p:spPr>
          <a:xfrm>
            <a:off x="282097" y="228601"/>
            <a:ext cx="7543800" cy="914400"/>
          </a:xfrm>
        </p:spPr>
        <p:txBody>
          <a:bodyPr/>
          <a:lstStyle/>
          <a:p>
            <a:r>
              <a:rPr lang="en-US" sz="4000" dirty="0" smtClean="0"/>
              <a:t>Determining States of Matter</a:t>
            </a:r>
            <a:endParaRPr lang="en-US" sz="4000" dirty="0"/>
          </a:p>
        </p:txBody>
      </p:sp>
    </p:spTree>
    <p:extLst>
      <p:ext uri="{BB962C8B-B14F-4D97-AF65-F5344CB8AC3E}">
        <p14:creationId xmlns:p14="http://schemas.microsoft.com/office/powerpoint/2010/main" val="4187450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1391" y="-667236"/>
            <a:ext cx="7648345" cy="3339137"/>
          </a:xfrm>
        </p:spPr>
        <p:txBody>
          <a:bodyPr>
            <a:normAutofit/>
          </a:bodyPr>
          <a:lstStyle/>
          <a:p>
            <a:pPr>
              <a:buFont typeface="Wingdings" charset="2"/>
              <a:buChar char="²"/>
            </a:pPr>
            <a:r>
              <a:rPr lang="en-US" sz="2400" dirty="0">
                <a:effectLst/>
              </a:rPr>
              <a:t>The tricky part is determining if an ionic compound is going to be solid (s) or in solution (</a:t>
            </a:r>
            <a:r>
              <a:rPr lang="en-US" sz="2400" dirty="0" err="1">
                <a:effectLst/>
              </a:rPr>
              <a:t>aq</a:t>
            </a:r>
            <a:r>
              <a:rPr lang="en-US" sz="2400" dirty="0">
                <a:effectLst/>
              </a:rPr>
              <a:t>)</a:t>
            </a:r>
            <a:r>
              <a:rPr lang="en-US" sz="2400" dirty="0" smtClean="0">
                <a:effectLst/>
              </a:rPr>
              <a:t>.</a:t>
            </a:r>
          </a:p>
        </p:txBody>
      </p:sp>
      <p:pic>
        <p:nvPicPr>
          <p:cNvPr id="4" name="Picture 3" descr="solubilit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652" y="2483687"/>
            <a:ext cx="4860348" cy="4374313"/>
          </a:xfrm>
          <a:prstGeom prst="rect">
            <a:avLst/>
          </a:prstGeom>
        </p:spPr>
      </p:pic>
      <p:sp>
        <p:nvSpPr>
          <p:cNvPr id="5" name="TextBox 4"/>
          <p:cNvSpPr txBox="1"/>
          <p:nvPr/>
        </p:nvSpPr>
        <p:spPr>
          <a:xfrm>
            <a:off x="495143" y="3422274"/>
            <a:ext cx="3595169" cy="2585323"/>
          </a:xfrm>
          <a:prstGeom prst="rect">
            <a:avLst/>
          </a:prstGeom>
          <a:noFill/>
        </p:spPr>
        <p:txBody>
          <a:bodyPr wrap="square" rtlCol="0">
            <a:spAutoFit/>
          </a:bodyPr>
          <a:lstStyle/>
          <a:p>
            <a:pPr>
              <a:buFont typeface="Wingdings" charset="2"/>
              <a:buChar char="²"/>
            </a:pPr>
            <a:r>
              <a:rPr lang="en-US" dirty="0" smtClean="0"/>
              <a:t> If </a:t>
            </a:r>
            <a:r>
              <a:rPr lang="en-US" dirty="0"/>
              <a:t>there is water in any equation, either as a reactant or product or any chemical species is in solution, you must look up the solubility table to determine if any ionic compounds in the reaction will dissolve to make a solution (</a:t>
            </a:r>
            <a:r>
              <a:rPr lang="en-US" dirty="0" err="1"/>
              <a:t>aq</a:t>
            </a:r>
            <a:r>
              <a:rPr lang="en-US" dirty="0"/>
              <a:t>)</a:t>
            </a:r>
            <a:r>
              <a:rPr lang="en-US" dirty="0" smtClean="0"/>
              <a:t>.</a:t>
            </a:r>
          </a:p>
          <a:p>
            <a:r>
              <a:rPr lang="en-US" dirty="0" smtClean="0"/>
              <a:t> </a:t>
            </a:r>
            <a:endParaRPr lang="en-US" dirty="0"/>
          </a:p>
        </p:txBody>
      </p:sp>
    </p:spTree>
    <p:extLst>
      <p:ext uri="{BB962C8B-B14F-4D97-AF65-F5344CB8AC3E}">
        <p14:creationId xmlns:p14="http://schemas.microsoft.com/office/powerpoint/2010/main" val="3037562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00258" y="1783511"/>
            <a:ext cx="6096000" cy="3657599"/>
          </a:xfrm>
        </p:spPr>
        <p:txBody>
          <a:bodyPr/>
          <a:lstStyle/>
          <a:p>
            <a:pPr>
              <a:buFont typeface="Wingdings" charset="2"/>
              <a:buChar char="²"/>
            </a:pPr>
            <a:r>
              <a:rPr lang="en-US" dirty="0" smtClean="0"/>
              <a:t>All metals are solids at room temperature EXCEPT for Mercury and Bromine.</a:t>
            </a:r>
          </a:p>
          <a:p>
            <a:pPr>
              <a:buFont typeface="Wingdings" charset="2"/>
              <a:buChar char="²"/>
            </a:pPr>
            <a:r>
              <a:rPr lang="en-US" dirty="0" smtClean="0"/>
              <a:t>Noble Gases are always gaseous.</a:t>
            </a:r>
          </a:p>
          <a:p>
            <a:pPr>
              <a:buFont typeface="Wingdings" charset="2"/>
              <a:buChar char="²"/>
            </a:pPr>
            <a:r>
              <a:rPr lang="en-US" dirty="0" smtClean="0"/>
              <a:t>Water is always liquid at room temperature.</a:t>
            </a:r>
          </a:p>
          <a:p>
            <a:pPr>
              <a:buFont typeface="Wingdings" charset="2"/>
              <a:buChar char="²"/>
            </a:pPr>
            <a:r>
              <a:rPr lang="en-US" dirty="0" smtClean="0"/>
              <a:t>Non-metals are often diatomic and gases.</a:t>
            </a:r>
          </a:p>
          <a:p>
            <a:pPr>
              <a:buFont typeface="Wingdings" charset="2"/>
              <a:buChar char="²"/>
            </a:pPr>
            <a:r>
              <a:rPr lang="en-US" dirty="0" smtClean="0"/>
              <a:t>Alcohols are liquid at room temperature.</a:t>
            </a:r>
          </a:p>
          <a:p>
            <a:pPr>
              <a:buFont typeface="Wingdings" charset="2"/>
              <a:buChar char="²"/>
            </a:pPr>
            <a:r>
              <a:rPr lang="en-US" dirty="0" smtClean="0"/>
              <a:t>Hydrocarbons (</a:t>
            </a:r>
            <a:r>
              <a:rPr lang="en-US" dirty="0" err="1" smtClean="0"/>
              <a:t>C</a:t>
            </a:r>
            <a:r>
              <a:rPr lang="en-US" baseline="-25000" dirty="0" err="1" smtClean="0"/>
              <a:t>x</a:t>
            </a:r>
            <a:r>
              <a:rPr lang="en-US" dirty="0" err="1" smtClean="0"/>
              <a:t>H</a:t>
            </a:r>
            <a:r>
              <a:rPr lang="en-US" baseline="-25000" dirty="0" err="1" smtClean="0"/>
              <a:t>y</a:t>
            </a:r>
            <a:r>
              <a:rPr lang="en-US" dirty="0" smtClean="0"/>
              <a:t>) are a gas if x&lt;5 &amp; a liquid if 4&lt;x&lt; 13, at room temperature.</a:t>
            </a:r>
          </a:p>
        </p:txBody>
      </p:sp>
      <p:sp>
        <p:nvSpPr>
          <p:cNvPr id="3" name="Title 2"/>
          <p:cNvSpPr>
            <a:spLocks noGrp="1"/>
          </p:cNvSpPr>
          <p:nvPr>
            <p:ph type="title"/>
          </p:nvPr>
        </p:nvSpPr>
        <p:spPr>
          <a:xfrm>
            <a:off x="368208" y="228601"/>
            <a:ext cx="7543800" cy="914400"/>
          </a:xfrm>
        </p:spPr>
        <p:txBody>
          <a:bodyPr/>
          <a:lstStyle/>
          <a:p>
            <a:r>
              <a:rPr lang="en-US" dirty="0" smtClean="0"/>
              <a:t>HINTS &amp; EXCEPTIONS</a:t>
            </a:r>
            <a:endParaRPr lang="en-US" dirty="0"/>
          </a:p>
        </p:txBody>
      </p:sp>
    </p:spTree>
    <p:extLst>
      <p:ext uri="{BB962C8B-B14F-4D97-AF65-F5344CB8AC3E}">
        <p14:creationId xmlns:p14="http://schemas.microsoft.com/office/powerpoint/2010/main" val="530169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4629" y="1143001"/>
            <a:ext cx="8625384" cy="5330869"/>
          </a:xfrm>
        </p:spPr>
        <p:txBody>
          <a:bodyPr>
            <a:normAutofit/>
          </a:bodyPr>
          <a:lstStyle/>
          <a:p>
            <a:pPr marL="18288" indent="0">
              <a:buNone/>
            </a:pPr>
            <a:r>
              <a:rPr lang="en-US" dirty="0">
                <a:effectLst/>
              </a:rPr>
              <a:t>For each of the following, write a balanced chemical reaction equation (including states of matter) that accurately represents the process described: </a:t>
            </a:r>
            <a:endParaRPr lang="en-US" dirty="0" smtClean="0"/>
          </a:p>
          <a:p>
            <a:pPr marL="475488" indent="-457200">
              <a:buFont typeface="+mj-lt"/>
              <a:buAutoNum type="arabicPeriod"/>
            </a:pPr>
            <a:r>
              <a:rPr lang="en-US" dirty="0" smtClean="0">
                <a:effectLst/>
              </a:rPr>
              <a:t>When </a:t>
            </a:r>
            <a:r>
              <a:rPr lang="en-US" dirty="0">
                <a:solidFill>
                  <a:srgbClr val="FF0000"/>
                </a:solidFill>
                <a:effectLst/>
              </a:rPr>
              <a:t>dissolved</a:t>
            </a:r>
            <a:r>
              <a:rPr lang="en-US" dirty="0">
                <a:effectLst/>
              </a:rPr>
              <a:t> beryllium chloride reacts with </a:t>
            </a:r>
            <a:r>
              <a:rPr lang="en-US" dirty="0">
                <a:solidFill>
                  <a:srgbClr val="FF0000"/>
                </a:solidFill>
                <a:effectLst/>
              </a:rPr>
              <a:t>dissolved</a:t>
            </a:r>
            <a:r>
              <a:rPr lang="en-US" dirty="0">
                <a:effectLst/>
              </a:rPr>
              <a:t> silver nitrate in water, aqueous beryllium nitrate and silver chloride powder are made. </a:t>
            </a:r>
            <a:endParaRPr lang="en-US" dirty="0" smtClean="0">
              <a:effectLst/>
            </a:endParaRPr>
          </a:p>
          <a:p>
            <a:pPr marL="475488" indent="-457200">
              <a:buFont typeface="+mj-lt"/>
              <a:buAutoNum type="arabicPeriod"/>
            </a:pPr>
            <a:r>
              <a:rPr lang="en-US" dirty="0" smtClean="0">
                <a:effectLst/>
              </a:rPr>
              <a:t>When </a:t>
            </a:r>
            <a:r>
              <a:rPr lang="en-US" dirty="0">
                <a:effectLst/>
              </a:rPr>
              <a:t>isopropanol (C3H8O) burns in oxygen, carbon dioxide, water, and </a:t>
            </a:r>
            <a:r>
              <a:rPr lang="en-US" dirty="0">
                <a:solidFill>
                  <a:srgbClr val="FF0000"/>
                </a:solidFill>
                <a:effectLst/>
              </a:rPr>
              <a:t>heat</a:t>
            </a:r>
            <a:r>
              <a:rPr lang="en-US" dirty="0">
                <a:effectLst/>
              </a:rPr>
              <a:t> are produced. </a:t>
            </a:r>
            <a:endParaRPr lang="en-US" dirty="0" smtClean="0">
              <a:effectLst/>
            </a:endParaRPr>
          </a:p>
          <a:p>
            <a:pPr marL="475488" indent="-457200">
              <a:buFont typeface="+mj-lt"/>
              <a:buAutoNum type="arabicPeriod"/>
            </a:pPr>
            <a:r>
              <a:rPr lang="en-US" dirty="0" smtClean="0">
                <a:effectLst/>
              </a:rPr>
              <a:t>When </a:t>
            </a:r>
            <a:r>
              <a:rPr lang="en-US" dirty="0">
                <a:solidFill>
                  <a:srgbClr val="FF0000"/>
                </a:solidFill>
                <a:effectLst/>
              </a:rPr>
              <a:t>dissolved</a:t>
            </a:r>
            <a:r>
              <a:rPr lang="en-US" dirty="0">
                <a:effectLst/>
              </a:rPr>
              <a:t> sodium hydroxide reacts with sulfuric </a:t>
            </a:r>
            <a:r>
              <a:rPr lang="en-US" dirty="0">
                <a:solidFill>
                  <a:srgbClr val="FF0000"/>
                </a:solidFill>
                <a:effectLst/>
              </a:rPr>
              <a:t>acid</a:t>
            </a:r>
            <a:r>
              <a:rPr lang="en-US" dirty="0">
                <a:effectLst/>
              </a:rPr>
              <a:t> (H2SO4), </a:t>
            </a:r>
            <a:r>
              <a:rPr lang="en-US" dirty="0">
                <a:solidFill>
                  <a:srgbClr val="FF0000"/>
                </a:solidFill>
                <a:effectLst/>
              </a:rPr>
              <a:t>aqueous </a:t>
            </a:r>
            <a:r>
              <a:rPr lang="en-US" dirty="0">
                <a:effectLst/>
              </a:rPr>
              <a:t>sodium sulfate, water, and </a:t>
            </a:r>
            <a:r>
              <a:rPr lang="en-US" dirty="0">
                <a:solidFill>
                  <a:srgbClr val="FF0000"/>
                </a:solidFill>
                <a:effectLst/>
              </a:rPr>
              <a:t>heat</a:t>
            </a:r>
            <a:r>
              <a:rPr lang="en-US" dirty="0">
                <a:effectLst/>
              </a:rPr>
              <a:t> are formed. </a:t>
            </a:r>
            <a:endParaRPr lang="en-US" dirty="0" smtClean="0">
              <a:effectLst/>
            </a:endParaRPr>
          </a:p>
          <a:p>
            <a:pPr marL="475488" indent="-457200">
              <a:buFont typeface="+mj-lt"/>
              <a:buAutoNum type="arabicPeriod"/>
            </a:pPr>
            <a:r>
              <a:rPr lang="en-US" dirty="0" smtClean="0">
                <a:effectLst/>
              </a:rPr>
              <a:t>When </a:t>
            </a:r>
            <a:r>
              <a:rPr lang="en-US" dirty="0">
                <a:effectLst/>
              </a:rPr>
              <a:t>fluorine </a:t>
            </a:r>
            <a:r>
              <a:rPr lang="en-US" dirty="0">
                <a:solidFill>
                  <a:srgbClr val="FF0000"/>
                </a:solidFill>
                <a:effectLst/>
              </a:rPr>
              <a:t>gas</a:t>
            </a:r>
            <a:r>
              <a:rPr lang="en-US" dirty="0">
                <a:effectLst/>
              </a:rPr>
              <a:t> is put into contact with calcium </a:t>
            </a:r>
            <a:r>
              <a:rPr lang="en-US" dirty="0">
                <a:solidFill>
                  <a:srgbClr val="FF0000"/>
                </a:solidFill>
                <a:effectLst/>
              </a:rPr>
              <a:t>metal</a:t>
            </a:r>
            <a:r>
              <a:rPr lang="en-US" dirty="0">
                <a:effectLst/>
              </a:rPr>
              <a:t> at high temperatures, calcium fluoride </a:t>
            </a:r>
            <a:r>
              <a:rPr lang="en-US" dirty="0">
                <a:solidFill>
                  <a:srgbClr val="FF0000"/>
                </a:solidFill>
                <a:effectLst/>
              </a:rPr>
              <a:t>powder</a:t>
            </a:r>
            <a:r>
              <a:rPr lang="en-US" dirty="0">
                <a:effectLst/>
              </a:rPr>
              <a:t> is created in an exothermic reaction. </a:t>
            </a:r>
            <a:endParaRPr lang="en-US" dirty="0" smtClean="0">
              <a:effectLst/>
            </a:endParaRPr>
          </a:p>
          <a:p>
            <a:pPr marL="475488" indent="-457200">
              <a:buFont typeface="+mj-lt"/>
              <a:buAutoNum type="arabicPeriod"/>
            </a:pPr>
            <a:r>
              <a:rPr lang="en-US" dirty="0">
                <a:effectLst/>
              </a:rPr>
              <a:t> When sodium </a:t>
            </a:r>
            <a:r>
              <a:rPr lang="en-US" dirty="0">
                <a:solidFill>
                  <a:srgbClr val="FF0000"/>
                </a:solidFill>
                <a:effectLst/>
              </a:rPr>
              <a:t>metal</a:t>
            </a:r>
            <a:r>
              <a:rPr lang="en-US" dirty="0">
                <a:effectLst/>
              </a:rPr>
              <a:t> reacts with iron (II) chloride, iron </a:t>
            </a:r>
            <a:r>
              <a:rPr lang="en-US" dirty="0">
                <a:solidFill>
                  <a:srgbClr val="FF0000"/>
                </a:solidFill>
                <a:effectLst/>
              </a:rPr>
              <a:t>metal</a:t>
            </a:r>
            <a:r>
              <a:rPr lang="en-US" dirty="0">
                <a:effectLst/>
              </a:rPr>
              <a:t> and sodium chloride are formed. </a:t>
            </a:r>
            <a:endParaRPr lang="en-US" dirty="0">
              <a:effectLst/>
            </a:endParaRPr>
          </a:p>
          <a:p>
            <a:endParaRPr lang="en-US" dirty="0"/>
          </a:p>
        </p:txBody>
      </p:sp>
      <p:sp>
        <p:nvSpPr>
          <p:cNvPr id="3" name="Title 2"/>
          <p:cNvSpPr>
            <a:spLocks noGrp="1"/>
          </p:cNvSpPr>
          <p:nvPr>
            <p:ph type="title"/>
          </p:nvPr>
        </p:nvSpPr>
        <p:spPr>
          <a:xfrm>
            <a:off x="203659" y="0"/>
            <a:ext cx="7543800" cy="914400"/>
          </a:xfrm>
        </p:spPr>
        <p:txBody>
          <a:bodyPr/>
          <a:lstStyle/>
          <a:p>
            <a:r>
              <a:rPr lang="en-US" dirty="0" smtClean="0"/>
              <a:t>PRACTICE</a:t>
            </a:r>
            <a:endParaRPr lang="en-US" dirty="0"/>
          </a:p>
        </p:txBody>
      </p:sp>
    </p:spTree>
    <p:extLst>
      <p:ext uri="{BB962C8B-B14F-4D97-AF65-F5344CB8AC3E}">
        <p14:creationId xmlns:p14="http://schemas.microsoft.com/office/powerpoint/2010/main" val="285107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09349" y="1874043"/>
            <a:ext cx="6096000" cy="3657599"/>
          </a:xfrm>
        </p:spPr>
        <p:txBody>
          <a:bodyPr/>
          <a:lstStyle/>
          <a:p>
            <a:pPr marL="18288" indent="0">
              <a:buNone/>
            </a:pPr>
            <a:r>
              <a:rPr lang="en-US" dirty="0" smtClean="0"/>
              <a:t>Students will be able to:</a:t>
            </a:r>
          </a:p>
          <a:p>
            <a:pPr>
              <a:buFont typeface="Wingdings" charset="2"/>
              <a:buChar char="²"/>
            </a:pPr>
            <a:r>
              <a:rPr lang="en-US" dirty="0"/>
              <a:t>Understand the effects motion of atoms and molecules in chemical and </a:t>
            </a:r>
            <a:r>
              <a:rPr lang="en-US" dirty="0" smtClean="0"/>
              <a:t>physical processes.</a:t>
            </a:r>
          </a:p>
          <a:p>
            <a:pPr>
              <a:buFont typeface="Wingdings" charset="2"/>
              <a:buChar char="²"/>
            </a:pPr>
            <a:r>
              <a:rPr lang="en-US" dirty="0" smtClean="0"/>
              <a:t>Determine the state of matter of components in a chemical equation.</a:t>
            </a:r>
          </a:p>
        </p:txBody>
      </p:sp>
      <p:sp>
        <p:nvSpPr>
          <p:cNvPr id="3" name="Title 2"/>
          <p:cNvSpPr>
            <a:spLocks noGrp="1"/>
          </p:cNvSpPr>
          <p:nvPr>
            <p:ph type="title"/>
          </p:nvPr>
        </p:nvSpPr>
        <p:spPr>
          <a:xfrm>
            <a:off x="941120" y="543303"/>
            <a:ext cx="7543800" cy="914400"/>
          </a:xfrm>
        </p:spPr>
        <p:txBody>
          <a:bodyPr/>
          <a:lstStyle/>
          <a:p>
            <a:r>
              <a:rPr lang="en-US" dirty="0" smtClean="0"/>
              <a:t>Learning Objectives</a:t>
            </a:r>
            <a:endParaRPr lang="en-US" dirty="0"/>
          </a:p>
        </p:txBody>
      </p:sp>
    </p:spTree>
    <p:extLst>
      <p:ext uri="{BB962C8B-B14F-4D97-AF65-F5344CB8AC3E}">
        <p14:creationId xmlns:p14="http://schemas.microsoft.com/office/powerpoint/2010/main" val="4120075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But first…..</a:t>
            </a:r>
            <a:endParaRPr lang="en-US" dirty="0"/>
          </a:p>
        </p:txBody>
      </p:sp>
    </p:spTree>
    <p:extLst>
      <p:ext uri="{BB962C8B-B14F-4D97-AF65-F5344CB8AC3E}">
        <p14:creationId xmlns:p14="http://schemas.microsoft.com/office/powerpoint/2010/main" val="275018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eflate.jpg"/>
          <p:cNvPicPr>
            <a:picLocks noGrp="1" noChangeAspect="1"/>
          </p:cNvPicPr>
          <p:nvPr>
            <p:ph idx="1"/>
          </p:nvPr>
        </p:nvPicPr>
        <p:blipFill rotWithShape="1">
          <a:blip r:embed="rId2">
            <a:extLst>
              <a:ext uri="{28A0092B-C50C-407E-A947-70E740481C1C}">
                <a14:useLocalDpi xmlns:a14="http://schemas.microsoft.com/office/drawing/2010/main" val="0"/>
              </a:ext>
            </a:extLst>
          </a:blip>
          <a:srcRect l="12455" r="12455"/>
          <a:stretch/>
        </p:blipFill>
        <p:spPr>
          <a:xfrm>
            <a:off x="4412626" y="960613"/>
            <a:ext cx="4511175" cy="5897387"/>
          </a:xfrm>
          <a:prstGeom prst="rect">
            <a:avLst/>
          </a:prstGeom>
          <a:noFill/>
          <a:ln>
            <a:noFill/>
          </a:ln>
        </p:spPr>
      </p:pic>
      <p:sp>
        <p:nvSpPr>
          <p:cNvPr id="3" name="Title 2"/>
          <p:cNvSpPr>
            <a:spLocks noGrp="1"/>
          </p:cNvSpPr>
          <p:nvPr>
            <p:ph type="title"/>
          </p:nvPr>
        </p:nvSpPr>
        <p:spPr>
          <a:xfrm>
            <a:off x="236808" y="46213"/>
            <a:ext cx="7767944" cy="914400"/>
          </a:xfrm>
        </p:spPr>
        <p:txBody>
          <a:bodyPr/>
          <a:lstStyle/>
          <a:p>
            <a:r>
              <a:rPr lang="en-US" sz="3200" dirty="0" smtClean="0"/>
              <a:t>In the honor of Super Bowl 49….</a:t>
            </a:r>
            <a:endParaRPr lang="en-US" sz="3200" dirty="0"/>
          </a:p>
        </p:txBody>
      </p:sp>
      <p:sp>
        <p:nvSpPr>
          <p:cNvPr id="7" name="TextBox 6"/>
          <p:cNvSpPr txBox="1"/>
          <p:nvPr/>
        </p:nvSpPr>
        <p:spPr>
          <a:xfrm>
            <a:off x="172224" y="6327978"/>
            <a:ext cx="5017595" cy="523220"/>
          </a:xfrm>
          <a:prstGeom prst="rect">
            <a:avLst/>
          </a:prstGeom>
          <a:noFill/>
        </p:spPr>
        <p:txBody>
          <a:bodyPr wrap="none" rtlCol="0">
            <a:spAutoFit/>
          </a:bodyPr>
          <a:lstStyle/>
          <a:p>
            <a:r>
              <a:rPr lang="en-US" sz="2800" dirty="0" smtClean="0"/>
              <a:t>… let’s talk about Deflate-Gate</a:t>
            </a:r>
            <a:endParaRPr lang="en-US" sz="2800" dirty="0"/>
          </a:p>
        </p:txBody>
      </p:sp>
      <p:pic>
        <p:nvPicPr>
          <p:cNvPr id="8" name="Picture 7" descr="B79NB0SCIAAF3s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34472"/>
            <a:ext cx="4271085" cy="4627603"/>
          </a:xfrm>
          <a:prstGeom prst="rect">
            <a:avLst/>
          </a:prstGeom>
        </p:spPr>
      </p:pic>
    </p:spTree>
    <p:extLst>
      <p:ext uri="{BB962C8B-B14F-4D97-AF65-F5344CB8AC3E}">
        <p14:creationId xmlns:p14="http://schemas.microsoft.com/office/powerpoint/2010/main" val="2269958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1894" y="2170938"/>
            <a:ext cx="7101894" cy="3657599"/>
          </a:xfrm>
        </p:spPr>
        <p:txBody>
          <a:bodyPr>
            <a:normAutofit/>
          </a:bodyPr>
          <a:lstStyle/>
          <a:p>
            <a:pPr marL="18288" indent="0">
              <a:buNone/>
            </a:pPr>
            <a:r>
              <a:rPr lang="en-US" sz="2400" b="1" dirty="0"/>
              <a:t>#</a:t>
            </a:r>
            <a:r>
              <a:rPr lang="en-US" sz="2400" b="1" dirty="0" err="1"/>
              <a:t>DeflateGate</a:t>
            </a:r>
            <a:r>
              <a:rPr lang="en-US" sz="2400" dirty="0"/>
              <a:t> refers to the controversy surrounding the New England Patriots’ alleged use of deflated footballs towards the team’s advantage during their American Football Conference (AFC) Championship game against the Indianapolis Colts in January 2015. The accusations of foul play has prompted an investigation from the National Football League (NFL).</a:t>
            </a:r>
            <a:endParaRPr lang="en-US" sz="2400" dirty="0"/>
          </a:p>
        </p:txBody>
      </p:sp>
      <p:sp>
        <p:nvSpPr>
          <p:cNvPr id="3" name="Title 2"/>
          <p:cNvSpPr>
            <a:spLocks noGrp="1"/>
          </p:cNvSpPr>
          <p:nvPr>
            <p:ph type="title"/>
          </p:nvPr>
        </p:nvSpPr>
        <p:spPr>
          <a:xfrm>
            <a:off x="217513" y="665593"/>
            <a:ext cx="7543800" cy="914400"/>
          </a:xfrm>
        </p:spPr>
        <p:txBody>
          <a:bodyPr/>
          <a:lstStyle/>
          <a:p>
            <a:r>
              <a:rPr lang="en-US" dirty="0" smtClean="0"/>
              <a:t>What is it?</a:t>
            </a:r>
            <a:endParaRPr lang="en-US" dirty="0"/>
          </a:p>
        </p:txBody>
      </p:sp>
      <p:sp>
        <p:nvSpPr>
          <p:cNvPr id="4" name="TextBox 3"/>
          <p:cNvSpPr txBox="1"/>
          <p:nvPr/>
        </p:nvSpPr>
        <p:spPr>
          <a:xfrm>
            <a:off x="935030" y="6195407"/>
            <a:ext cx="3782518" cy="369332"/>
          </a:xfrm>
          <a:prstGeom prst="rect">
            <a:avLst/>
          </a:prstGeom>
          <a:noFill/>
        </p:spPr>
        <p:txBody>
          <a:bodyPr wrap="none" rtlCol="0">
            <a:spAutoFit/>
          </a:bodyPr>
          <a:lstStyle/>
          <a:p>
            <a:r>
              <a:rPr lang="en-US" dirty="0"/>
              <a:t>Excerpt </a:t>
            </a:r>
            <a:r>
              <a:rPr lang="en-US" dirty="0" smtClean="0"/>
              <a:t>from http</a:t>
            </a:r>
            <a:r>
              <a:rPr lang="en-US" dirty="0"/>
              <a:t>://</a:t>
            </a:r>
            <a:r>
              <a:rPr lang="en-US" dirty="0" err="1"/>
              <a:t>www.wthr.com</a:t>
            </a:r>
            <a:r>
              <a:rPr lang="en-US" dirty="0"/>
              <a:t>  </a:t>
            </a:r>
          </a:p>
        </p:txBody>
      </p:sp>
    </p:spTree>
    <p:extLst>
      <p:ext uri="{BB962C8B-B14F-4D97-AF65-F5344CB8AC3E}">
        <p14:creationId xmlns:p14="http://schemas.microsoft.com/office/powerpoint/2010/main" val="1452730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OOTBALL.jpg"/>
          <p:cNvPicPr>
            <a:picLocks noGrp="1" noChangeAspect="1"/>
          </p:cNvPicPr>
          <p:nvPr>
            <p:ph idx="1"/>
          </p:nvPr>
        </p:nvPicPr>
        <p:blipFill>
          <a:blip r:embed="rId2">
            <a:extLst>
              <a:ext uri="{28A0092B-C50C-407E-A947-70E740481C1C}">
                <a14:useLocalDpi xmlns:a14="http://schemas.microsoft.com/office/drawing/2010/main" val="0"/>
              </a:ext>
            </a:extLst>
          </a:blip>
          <a:srcRect l="-20812" r="-20812"/>
          <a:stretch>
            <a:fillRect/>
          </a:stretch>
        </p:blipFill>
        <p:spPr>
          <a:xfrm>
            <a:off x="-868251" y="1399043"/>
            <a:ext cx="6349503" cy="3809702"/>
          </a:xfrm>
        </p:spPr>
      </p:pic>
      <p:sp>
        <p:nvSpPr>
          <p:cNvPr id="3" name="Title 2"/>
          <p:cNvSpPr>
            <a:spLocks noGrp="1"/>
          </p:cNvSpPr>
          <p:nvPr>
            <p:ph type="title"/>
          </p:nvPr>
        </p:nvSpPr>
        <p:spPr>
          <a:xfrm>
            <a:off x="432793" y="269405"/>
            <a:ext cx="7543800" cy="914400"/>
          </a:xfrm>
        </p:spPr>
        <p:txBody>
          <a:bodyPr/>
          <a:lstStyle/>
          <a:p>
            <a:r>
              <a:rPr lang="en-US" dirty="0" smtClean="0"/>
              <a:t>What are the Facts?</a:t>
            </a:r>
            <a:endParaRPr lang="en-US" dirty="0"/>
          </a:p>
        </p:txBody>
      </p:sp>
      <p:sp>
        <p:nvSpPr>
          <p:cNvPr id="5" name="TextBox 4"/>
          <p:cNvSpPr txBox="1"/>
          <p:nvPr/>
        </p:nvSpPr>
        <p:spPr>
          <a:xfrm>
            <a:off x="4908374" y="1786470"/>
            <a:ext cx="3831977" cy="3046988"/>
          </a:xfrm>
          <a:prstGeom prst="rect">
            <a:avLst/>
          </a:prstGeom>
          <a:noFill/>
        </p:spPr>
        <p:txBody>
          <a:bodyPr wrap="square" rtlCol="0">
            <a:spAutoFit/>
          </a:bodyPr>
          <a:lstStyle/>
          <a:p>
            <a:r>
              <a:rPr lang="en-US" sz="2400" dirty="0" smtClean="0"/>
              <a:t>Balls were inflated prior to the  game in the locker room. When the balls’ pressure was measured by officials during the game, it was found that 11 out of 12 balls were inflated 2 </a:t>
            </a:r>
            <a:r>
              <a:rPr lang="en-US" sz="2400" dirty="0" err="1" smtClean="0"/>
              <a:t>lbs</a:t>
            </a:r>
            <a:r>
              <a:rPr lang="en-US" sz="2400" dirty="0" smtClean="0"/>
              <a:t> less then the regulation. </a:t>
            </a:r>
            <a:endParaRPr lang="en-US" sz="2400" dirty="0"/>
          </a:p>
        </p:txBody>
      </p:sp>
      <p:sp>
        <p:nvSpPr>
          <p:cNvPr id="8" name="TextBox 7"/>
          <p:cNvSpPr txBox="1"/>
          <p:nvPr/>
        </p:nvSpPr>
        <p:spPr>
          <a:xfrm>
            <a:off x="1054870" y="5682266"/>
            <a:ext cx="5723417" cy="707886"/>
          </a:xfrm>
          <a:prstGeom prst="rect">
            <a:avLst/>
          </a:prstGeom>
          <a:noFill/>
        </p:spPr>
        <p:txBody>
          <a:bodyPr wrap="none" rtlCol="0">
            <a:spAutoFit/>
          </a:bodyPr>
          <a:lstStyle/>
          <a:p>
            <a:r>
              <a:rPr lang="en-US" sz="2000" dirty="0" smtClean="0"/>
              <a:t>Conditions in locker room: dry and  80 degrees F.</a:t>
            </a:r>
          </a:p>
          <a:p>
            <a:r>
              <a:rPr lang="en-US" sz="2000" dirty="0" smtClean="0"/>
              <a:t>Conditions during game: wet and 50 degrees F.</a:t>
            </a:r>
            <a:endParaRPr lang="en-US" sz="2000" dirty="0"/>
          </a:p>
        </p:txBody>
      </p:sp>
    </p:spTree>
    <p:extLst>
      <p:ext uri="{BB962C8B-B14F-4D97-AF65-F5344CB8AC3E}">
        <p14:creationId xmlns:p14="http://schemas.microsoft.com/office/powerpoint/2010/main" val="1115255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311" y="2711991"/>
            <a:ext cx="7093946" cy="3657599"/>
          </a:xfrm>
        </p:spPr>
        <p:txBody>
          <a:bodyPr/>
          <a:lstStyle/>
          <a:p>
            <a:pPr marL="18288" indent="0">
              <a:buNone/>
            </a:pPr>
            <a:r>
              <a:rPr lang="en-US" sz="3200" u="sng" dirty="0" err="1"/>
              <a:t>HeadSmart</a:t>
            </a:r>
            <a:r>
              <a:rPr lang="en-US" sz="3200" u="sng" dirty="0"/>
              <a:t> Labs "</a:t>
            </a:r>
            <a:r>
              <a:rPr lang="en-US" sz="3200" u="sng" dirty="0" err="1"/>
              <a:t>DeflateGate</a:t>
            </a:r>
            <a:r>
              <a:rPr lang="en-US" sz="3200" u="sng" dirty="0"/>
              <a:t>" Study</a:t>
            </a:r>
            <a:endParaRPr lang="en-US" sz="3200" u="sng" dirty="0" smtClean="0"/>
          </a:p>
          <a:p>
            <a:pPr marL="18288" indent="0">
              <a:buNone/>
            </a:pPr>
            <a:r>
              <a:rPr lang="en-US" dirty="0" smtClean="0"/>
              <a:t>https</a:t>
            </a:r>
            <a:r>
              <a:rPr lang="en-US" dirty="0"/>
              <a:t>://</a:t>
            </a:r>
            <a:r>
              <a:rPr lang="en-US" dirty="0" err="1"/>
              <a:t>www.youtube.com</a:t>
            </a:r>
            <a:r>
              <a:rPr lang="en-US" dirty="0"/>
              <a:t>/</a:t>
            </a:r>
            <a:r>
              <a:rPr lang="en-US" dirty="0" err="1" smtClean="0"/>
              <a:t>watch?v</a:t>
            </a:r>
            <a:r>
              <a:rPr lang="en-US" dirty="0"/>
              <a:t>=CxsXFX3tDpg#t=71</a:t>
            </a:r>
          </a:p>
        </p:txBody>
      </p:sp>
      <p:sp>
        <p:nvSpPr>
          <p:cNvPr id="3" name="Title 2"/>
          <p:cNvSpPr>
            <a:spLocks noGrp="1"/>
          </p:cNvSpPr>
          <p:nvPr>
            <p:ph type="title"/>
          </p:nvPr>
        </p:nvSpPr>
        <p:spPr>
          <a:xfrm>
            <a:off x="174457" y="1256538"/>
            <a:ext cx="7543800" cy="914400"/>
          </a:xfrm>
        </p:spPr>
        <p:txBody>
          <a:bodyPr/>
          <a:lstStyle/>
          <a:p>
            <a:r>
              <a:rPr lang="en-US" dirty="0" smtClean="0"/>
              <a:t>How can this change in ball inflation be explained?</a:t>
            </a:r>
            <a:endParaRPr lang="en-US" dirty="0"/>
          </a:p>
        </p:txBody>
      </p:sp>
      <p:sp>
        <p:nvSpPr>
          <p:cNvPr id="4" name="TextBox 3"/>
          <p:cNvSpPr txBox="1"/>
          <p:nvPr/>
        </p:nvSpPr>
        <p:spPr>
          <a:xfrm>
            <a:off x="624311" y="2342659"/>
            <a:ext cx="2432690" cy="369332"/>
          </a:xfrm>
          <a:prstGeom prst="rect">
            <a:avLst/>
          </a:prstGeom>
          <a:noFill/>
        </p:spPr>
        <p:txBody>
          <a:bodyPr wrap="none" rtlCol="0">
            <a:spAutoFit/>
          </a:bodyPr>
          <a:lstStyle/>
          <a:p>
            <a:r>
              <a:rPr lang="en-US" dirty="0" smtClean="0"/>
              <a:t>THINK-PAIR-SHARE</a:t>
            </a:r>
            <a:endParaRPr lang="en-US" dirty="0"/>
          </a:p>
        </p:txBody>
      </p:sp>
    </p:spTree>
    <p:extLst>
      <p:ext uri="{BB962C8B-B14F-4D97-AF65-F5344CB8AC3E}">
        <p14:creationId xmlns:p14="http://schemas.microsoft.com/office/powerpoint/2010/main" val="114796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lls.jpg"/>
          <p:cNvPicPr>
            <a:picLocks noGrp="1" noChangeAspect="1"/>
          </p:cNvPicPr>
          <p:nvPr>
            <p:ph idx="1"/>
          </p:nvPr>
        </p:nvPicPr>
        <p:blipFill>
          <a:blip r:embed="rId2">
            <a:extLst>
              <a:ext uri="{28A0092B-C50C-407E-A947-70E740481C1C}">
                <a14:useLocalDpi xmlns:a14="http://schemas.microsoft.com/office/drawing/2010/main" val="0"/>
              </a:ext>
            </a:extLst>
          </a:blip>
          <a:srcRect t="4082" b="4082"/>
          <a:stretch>
            <a:fillRect/>
          </a:stretch>
        </p:blipFill>
        <p:spPr/>
      </p:pic>
      <p:sp>
        <p:nvSpPr>
          <p:cNvPr id="3" name="Title 2"/>
          <p:cNvSpPr>
            <a:spLocks noGrp="1"/>
          </p:cNvSpPr>
          <p:nvPr>
            <p:ph type="title"/>
          </p:nvPr>
        </p:nvSpPr>
        <p:spPr/>
        <p:txBody>
          <a:bodyPr/>
          <a:lstStyle/>
          <a:p>
            <a:r>
              <a:rPr lang="en-US" dirty="0" smtClean="0"/>
              <a:t>So how did the balls deflate?</a:t>
            </a:r>
            <a:endParaRPr lang="en-US" dirty="0"/>
          </a:p>
        </p:txBody>
      </p:sp>
    </p:spTree>
    <p:extLst>
      <p:ext uri="{BB962C8B-B14F-4D97-AF65-F5344CB8AC3E}">
        <p14:creationId xmlns:p14="http://schemas.microsoft.com/office/powerpoint/2010/main" val="178246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33361" y="485959"/>
            <a:ext cx="7543800" cy="914400"/>
          </a:xfrm>
        </p:spPr>
        <p:txBody>
          <a:bodyPr/>
          <a:lstStyle/>
          <a:p>
            <a:r>
              <a:rPr lang="en-US" sz="3600" dirty="0"/>
              <a:t>Kinetic Theory and the Gas Laws</a:t>
            </a:r>
          </a:p>
        </p:txBody>
      </p:sp>
      <p:sp>
        <p:nvSpPr>
          <p:cNvPr id="103427" name="Rectangle 3"/>
          <p:cNvSpPr>
            <a:spLocks noChangeArrowheads="1"/>
          </p:cNvSpPr>
          <p:nvPr/>
        </p:nvSpPr>
        <p:spPr bwMode="auto">
          <a:xfrm>
            <a:off x="76200" y="6553200"/>
            <a:ext cx="45974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800"/>
              <a:t>Dorin, Demmin, Gabel, </a:t>
            </a:r>
            <a:r>
              <a:rPr lang="en-US" sz="800" u="sng"/>
              <a:t>Chemistry The Study of Matter </a:t>
            </a:r>
            <a:r>
              <a:rPr lang="en-US" sz="800"/>
              <a:t> , 3</a:t>
            </a:r>
            <a:r>
              <a:rPr lang="en-US" sz="800" baseline="30000"/>
              <a:t>rd</a:t>
            </a:r>
            <a:r>
              <a:rPr lang="en-US" sz="800"/>
              <a:t> Edition, 1990, page 323 (newer book)</a:t>
            </a:r>
          </a:p>
        </p:txBody>
      </p:sp>
      <p:sp>
        <p:nvSpPr>
          <p:cNvPr id="103428" name="AutoShape 4">
            <a:hlinkClick r:id="rId3" action="ppaction://hlinksldjump" highlightClick="1"/>
          </p:cNvPr>
          <p:cNvSpPr>
            <a:spLocks noChangeArrowheads="1"/>
          </p:cNvSpPr>
          <p:nvPr/>
        </p:nvSpPr>
        <p:spPr bwMode="auto">
          <a:xfrm>
            <a:off x="0" y="6119813"/>
            <a:ext cx="609600" cy="357187"/>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29" name="Text Box 5"/>
          <p:cNvSpPr txBox="1">
            <a:spLocks noChangeArrowheads="1"/>
          </p:cNvSpPr>
          <p:nvPr/>
        </p:nvSpPr>
        <p:spPr bwMode="auto">
          <a:xfrm>
            <a:off x="798513" y="5241925"/>
            <a:ext cx="199072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original temperature</a:t>
            </a:r>
          </a:p>
          <a:p>
            <a:r>
              <a:rPr lang="en-US" sz="1600"/>
              <a:t>original pressure</a:t>
            </a:r>
          </a:p>
          <a:p>
            <a:r>
              <a:rPr lang="en-US" sz="1600"/>
              <a:t>original volume</a:t>
            </a:r>
          </a:p>
        </p:txBody>
      </p:sp>
      <p:sp>
        <p:nvSpPr>
          <p:cNvPr id="103430" name="Text Box 6"/>
          <p:cNvSpPr txBox="1">
            <a:spLocks noChangeArrowheads="1"/>
          </p:cNvSpPr>
          <p:nvPr/>
        </p:nvSpPr>
        <p:spPr bwMode="auto">
          <a:xfrm>
            <a:off x="3473450" y="5229225"/>
            <a:ext cx="22177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increased temperature</a:t>
            </a:r>
          </a:p>
          <a:p>
            <a:r>
              <a:rPr lang="en-US" sz="1600"/>
              <a:t>increased pressure</a:t>
            </a:r>
          </a:p>
          <a:p>
            <a:r>
              <a:rPr lang="en-US" sz="1600"/>
              <a:t>original volume</a:t>
            </a:r>
          </a:p>
        </p:txBody>
      </p:sp>
      <p:sp>
        <p:nvSpPr>
          <p:cNvPr id="103431" name="Text Box 7"/>
          <p:cNvSpPr txBox="1">
            <a:spLocks noChangeArrowheads="1"/>
          </p:cNvSpPr>
          <p:nvPr/>
        </p:nvSpPr>
        <p:spPr bwMode="auto">
          <a:xfrm>
            <a:off x="6235700" y="5241925"/>
            <a:ext cx="22177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increased temperature</a:t>
            </a:r>
          </a:p>
          <a:p>
            <a:r>
              <a:rPr lang="en-US" sz="1600"/>
              <a:t>original pressure</a:t>
            </a:r>
          </a:p>
          <a:p>
            <a:r>
              <a:rPr lang="en-US" sz="1600"/>
              <a:t>increased volume</a:t>
            </a:r>
          </a:p>
        </p:txBody>
      </p:sp>
      <p:sp>
        <p:nvSpPr>
          <p:cNvPr id="103432" name="Text Box 8"/>
          <p:cNvSpPr txBox="1">
            <a:spLocks noChangeArrowheads="1"/>
          </p:cNvSpPr>
          <p:nvPr/>
        </p:nvSpPr>
        <p:spPr bwMode="auto">
          <a:xfrm>
            <a:off x="1560513" y="48387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t>(a)</a:t>
            </a:r>
          </a:p>
        </p:txBody>
      </p:sp>
      <p:sp>
        <p:nvSpPr>
          <p:cNvPr id="103433" name="Text Box 9"/>
          <p:cNvSpPr txBox="1">
            <a:spLocks noChangeArrowheads="1"/>
          </p:cNvSpPr>
          <p:nvPr/>
        </p:nvSpPr>
        <p:spPr bwMode="auto">
          <a:xfrm>
            <a:off x="4324350" y="483870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t>(b)</a:t>
            </a:r>
          </a:p>
        </p:txBody>
      </p:sp>
      <p:sp>
        <p:nvSpPr>
          <p:cNvPr id="103434" name="Text Box 10"/>
          <p:cNvSpPr txBox="1">
            <a:spLocks noChangeArrowheads="1"/>
          </p:cNvSpPr>
          <p:nvPr/>
        </p:nvSpPr>
        <p:spPr bwMode="auto">
          <a:xfrm>
            <a:off x="7099300" y="48387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t>(c)</a:t>
            </a:r>
          </a:p>
        </p:txBody>
      </p:sp>
      <p:grpSp>
        <p:nvGrpSpPr>
          <p:cNvPr id="103435" name="Group 11"/>
          <p:cNvGrpSpPr>
            <a:grpSpLocks noChangeAspect="1"/>
          </p:cNvGrpSpPr>
          <p:nvPr/>
        </p:nvGrpSpPr>
        <p:grpSpPr bwMode="auto">
          <a:xfrm>
            <a:off x="820738" y="2012950"/>
            <a:ext cx="1946275" cy="2755900"/>
            <a:chOff x="2016" y="1796"/>
            <a:chExt cx="1116" cy="1581"/>
          </a:xfrm>
        </p:grpSpPr>
        <p:sp>
          <p:nvSpPr>
            <p:cNvPr id="103436" name="AutoShape 12"/>
            <p:cNvSpPr>
              <a:spLocks noChangeAspect="1" noChangeArrowheads="1"/>
            </p:cNvSpPr>
            <p:nvPr/>
          </p:nvSpPr>
          <p:spPr bwMode="auto">
            <a:xfrm>
              <a:off x="2018" y="1796"/>
              <a:ext cx="1107" cy="1581"/>
            </a:xfrm>
            <a:prstGeom prst="can">
              <a:avLst>
                <a:gd name="adj" fmla="val 22944"/>
              </a:avLst>
            </a:prstGeom>
            <a:gradFill rotWithShape="1">
              <a:gsLst>
                <a:gs pos="0">
                  <a:schemeClr val="accent1"/>
                </a:gs>
                <a:gs pos="50000">
                  <a:srgbClr val="FFFFFF"/>
                </a:gs>
                <a:gs pos="100000">
                  <a:schemeClr val="accent1"/>
                </a:gs>
              </a:gsLst>
              <a:lin ang="0" scaled="1"/>
            </a:gra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37" name="Freeform 13"/>
            <p:cNvSpPr>
              <a:spLocks noChangeAspect="1"/>
            </p:cNvSpPr>
            <p:nvPr/>
          </p:nvSpPr>
          <p:spPr bwMode="auto">
            <a:xfrm>
              <a:off x="2016" y="3166"/>
              <a:ext cx="1116" cy="88"/>
            </a:xfrm>
            <a:custGeom>
              <a:avLst/>
              <a:gdLst>
                <a:gd name="T0" fmla="*/ 0 w 1116"/>
                <a:gd name="T1" fmla="*/ 82 h 88"/>
                <a:gd name="T2" fmla="*/ 128 w 1116"/>
                <a:gd name="T3" fmla="*/ 33 h 88"/>
                <a:gd name="T4" fmla="*/ 485 w 1116"/>
                <a:gd name="T5" fmla="*/ 3 h 88"/>
                <a:gd name="T6" fmla="*/ 866 w 1116"/>
                <a:gd name="T7" fmla="*/ 18 h 88"/>
                <a:gd name="T8" fmla="*/ 1076 w 1116"/>
                <a:gd name="T9" fmla="*/ 57 h 88"/>
                <a:gd name="T10" fmla="*/ 1109 w 1116"/>
                <a:gd name="T11" fmla="*/ 88 h 88"/>
              </a:gdLst>
              <a:ahLst/>
              <a:cxnLst>
                <a:cxn ang="0">
                  <a:pos x="T0" y="T1"/>
                </a:cxn>
                <a:cxn ang="0">
                  <a:pos x="T2" y="T3"/>
                </a:cxn>
                <a:cxn ang="0">
                  <a:pos x="T4" y="T5"/>
                </a:cxn>
                <a:cxn ang="0">
                  <a:pos x="T6" y="T7"/>
                </a:cxn>
                <a:cxn ang="0">
                  <a:pos x="T8" y="T9"/>
                </a:cxn>
                <a:cxn ang="0">
                  <a:pos x="T10" y="T11"/>
                </a:cxn>
              </a:cxnLst>
              <a:rect l="0" t="0" r="r" b="b"/>
              <a:pathLst>
                <a:path w="1116" h="88">
                  <a:moveTo>
                    <a:pt x="0" y="82"/>
                  </a:moveTo>
                  <a:cubicBezTo>
                    <a:pt x="18" y="64"/>
                    <a:pt x="47" y="46"/>
                    <a:pt x="128" y="33"/>
                  </a:cubicBezTo>
                  <a:cubicBezTo>
                    <a:pt x="209" y="20"/>
                    <a:pt x="362" y="6"/>
                    <a:pt x="485" y="3"/>
                  </a:cubicBezTo>
                  <a:cubicBezTo>
                    <a:pt x="608" y="0"/>
                    <a:pt x="768" y="9"/>
                    <a:pt x="866" y="18"/>
                  </a:cubicBezTo>
                  <a:cubicBezTo>
                    <a:pt x="964" y="27"/>
                    <a:pt x="1036" y="45"/>
                    <a:pt x="1076" y="57"/>
                  </a:cubicBezTo>
                  <a:cubicBezTo>
                    <a:pt x="1116" y="69"/>
                    <a:pt x="1102" y="82"/>
                    <a:pt x="1109" y="88"/>
                  </a:cubicBezTo>
                </a:path>
              </a:pathLst>
            </a:custGeom>
            <a:noFill/>
            <a:ln w="25400" cap="flat">
              <a:solidFill>
                <a:schemeClr val="accent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38" name="AutoShape 14"/>
            <p:cNvSpPr>
              <a:spLocks noChangeAspect="1" noChangeArrowheads="1"/>
            </p:cNvSpPr>
            <p:nvPr/>
          </p:nvSpPr>
          <p:spPr bwMode="auto">
            <a:xfrm>
              <a:off x="2019" y="2430"/>
              <a:ext cx="1107" cy="328"/>
            </a:xfrm>
            <a:prstGeom prst="can">
              <a:avLst>
                <a:gd name="adj" fmla="val 50000"/>
              </a:avLst>
            </a:prstGeom>
            <a:solidFill>
              <a:srgbClr val="666699"/>
            </a:solidFill>
            <a:ln w="9525">
              <a:solidFill>
                <a:srgbClr val="8080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39" name="AutoShape 15"/>
            <p:cNvSpPr>
              <a:spLocks noChangeAspect="1" noChangeArrowheads="1"/>
            </p:cNvSpPr>
            <p:nvPr/>
          </p:nvSpPr>
          <p:spPr bwMode="auto">
            <a:xfrm rot="-5400000">
              <a:off x="1537" y="2671"/>
              <a:ext cx="1186" cy="56"/>
            </a:xfrm>
            <a:prstGeom prst="roundRect">
              <a:avLst>
                <a:gd name="adj" fmla="val 16667"/>
              </a:avLst>
            </a:prstGeom>
            <a:gradFill rotWithShape="1">
              <a:gsLst>
                <a:gs pos="0">
                  <a:srgbClr val="F8F8F8"/>
                </a:gs>
                <a:gs pos="100000">
                  <a:srgbClr val="F3FA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40" name="Line 16"/>
            <p:cNvSpPr>
              <a:spLocks noChangeAspect="1" noChangeShapeType="1"/>
            </p:cNvSpPr>
            <p:nvPr/>
          </p:nvSpPr>
          <p:spPr bwMode="auto">
            <a:xfrm>
              <a:off x="2180" y="2138"/>
              <a:ext cx="0" cy="1161"/>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41" name="Freeform 17"/>
            <p:cNvSpPr>
              <a:spLocks noChangeAspect="1"/>
            </p:cNvSpPr>
            <p:nvPr/>
          </p:nvSpPr>
          <p:spPr bwMode="auto">
            <a:xfrm flipV="1">
              <a:off x="2019" y="3239"/>
              <a:ext cx="1111" cy="88"/>
            </a:xfrm>
            <a:custGeom>
              <a:avLst/>
              <a:gdLst>
                <a:gd name="T0" fmla="*/ 0 w 1116"/>
                <a:gd name="T1" fmla="*/ 82 h 88"/>
                <a:gd name="T2" fmla="*/ 128 w 1116"/>
                <a:gd name="T3" fmla="*/ 33 h 88"/>
                <a:gd name="T4" fmla="*/ 485 w 1116"/>
                <a:gd name="T5" fmla="*/ 3 h 88"/>
                <a:gd name="T6" fmla="*/ 866 w 1116"/>
                <a:gd name="T7" fmla="*/ 18 h 88"/>
                <a:gd name="T8" fmla="*/ 1076 w 1116"/>
                <a:gd name="T9" fmla="*/ 57 h 88"/>
                <a:gd name="T10" fmla="*/ 1109 w 1116"/>
                <a:gd name="T11" fmla="*/ 88 h 88"/>
              </a:gdLst>
              <a:ahLst/>
              <a:cxnLst>
                <a:cxn ang="0">
                  <a:pos x="T0" y="T1"/>
                </a:cxn>
                <a:cxn ang="0">
                  <a:pos x="T2" y="T3"/>
                </a:cxn>
                <a:cxn ang="0">
                  <a:pos x="T4" y="T5"/>
                </a:cxn>
                <a:cxn ang="0">
                  <a:pos x="T6" y="T7"/>
                </a:cxn>
                <a:cxn ang="0">
                  <a:pos x="T8" y="T9"/>
                </a:cxn>
                <a:cxn ang="0">
                  <a:pos x="T10" y="T11"/>
                </a:cxn>
              </a:cxnLst>
              <a:rect l="0" t="0" r="r" b="b"/>
              <a:pathLst>
                <a:path w="1116" h="88">
                  <a:moveTo>
                    <a:pt x="0" y="82"/>
                  </a:moveTo>
                  <a:cubicBezTo>
                    <a:pt x="18" y="64"/>
                    <a:pt x="47" y="46"/>
                    <a:pt x="128" y="33"/>
                  </a:cubicBezTo>
                  <a:cubicBezTo>
                    <a:pt x="209" y="20"/>
                    <a:pt x="362" y="6"/>
                    <a:pt x="485" y="3"/>
                  </a:cubicBezTo>
                  <a:cubicBezTo>
                    <a:pt x="608" y="0"/>
                    <a:pt x="768" y="9"/>
                    <a:pt x="866" y="18"/>
                  </a:cubicBezTo>
                  <a:cubicBezTo>
                    <a:pt x="964" y="27"/>
                    <a:pt x="1036" y="45"/>
                    <a:pt x="1076" y="57"/>
                  </a:cubicBezTo>
                  <a:cubicBezTo>
                    <a:pt x="1116" y="69"/>
                    <a:pt x="1102" y="82"/>
                    <a:pt x="1109" y="88"/>
                  </a:cubicBezTo>
                </a:path>
              </a:pathLst>
            </a:custGeom>
            <a:noFill/>
            <a:ln w="25400" cap="flat">
              <a:solidFill>
                <a:schemeClr val="bg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42" name="Freeform 18"/>
            <p:cNvSpPr>
              <a:spLocks noChangeAspect="1"/>
            </p:cNvSpPr>
            <p:nvPr/>
          </p:nvSpPr>
          <p:spPr bwMode="auto">
            <a:xfrm flipV="1">
              <a:off x="2016" y="3237"/>
              <a:ext cx="1111" cy="111"/>
            </a:xfrm>
            <a:custGeom>
              <a:avLst/>
              <a:gdLst>
                <a:gd name="T0" fmla="*/ 0 w 1116"/>
                <a:gd name="T1" fmla="*/ 82 h 88"/>
                <a:gd name="T2" fmla="*/ 128 w 1116"/>
                <a:gd name="T3" fmla="*/ 33 h 88"/>
                <a:gd name="T4" fmla="*/ 485 w 1116"/>
                <a:gd name="T5" fmla="*/ 3 h 88"/>
                <a:gd name="T6" fmla="*/ 866 w 1116"/>
                <a:gd name="T7" fmla="*/ 18 h 88"/>
                <a:gd name="T8" fmla="*/ 1076 w 1116"/>
                <a:gd name="T9" fmla="*/ 57 h 88"/>
                <a:gd name="T10" fmla="*/ 1109 w 1116"/>
                <a:gd name="T11" fmla="*/ 88 h 88"/>
              </a:gdLst>
              <a:ahLst/>
              <a:cxnLst>
                <a:cxn ang="0">
                  <a:pos x="T0" y="T1"/>
                </a:cxn>
                <a:cxn ang="0">
                  <a:pos x="T2" y="T3"/>
                </a:cxn>
                <a:cxn ang="0">
                  <a:pos x="T4" y="T5"/>
                </a:cxn>
                <a:cxn ang="0">
                  <a:pos x="T6" y="T7"/>
                </a:cxn>
                <a:cxn ang="0">
                  <a:pos x="T8" y="T9"/>
                </a:cxn>
                <a:cxn ang="0">
                  <a:pos x="T10" y="T11"/>
                </a:cxn>
              </a:cxnLst>
              <a:rect l="0" t="0" r="r" b="b"/>
              <a:pathLst>
                <a:path w="1116" h="88">
                  <a:moveTo>
                    <a:pt x="0" y="82"/>
                  </a:moveTo>
                  <a:cubicBezTo>
                    <a:pt x="18" y="64"/>
                    <a:pt x="47" y="46"/>
                    <a:pt x="128" y="33"/>
                  </a:cubicBezTo>
                  <a:cubicBezTo>
                    <a:pt x="209" y="20"/>
                    <a:pt x="362" y="6"/>
                    <a:pt x="485" y="3"/>
                  </a:cubicBezTo>
                  <a:cubicBezTo>
                    <a:pt x="608" y="0"/>
                    <a:pt x="768" y="9"/>
                    <a:pt x="866" y="18"/>
                  </a:cubicBezTo>
                  <a:cubicBezTo>
                    <a:pt x="964" y="27"/>
                    <a:pt x="1036" y="45"/>
                    <a:pt x="1076" y="57"/>
                  </a:cubicBezTo>
                  <a:cubicBezTo>
                    <a:pt x="1116" y="69"/>
                    <a:pt x="1102" y="82"/>
                    <a:pt x="1109" y="88"/>
                  </a:cubicBezTo>
                </a:path>
              </a:pathLst>
            </a:custGeom>
            <a:noFill/>
            <a:ln w="31750" cap="flat">
              <a:solidFill>
                <a:schemeClr val="bg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103443" name="Group 19"/>
            <p:cNvGrpSpPr>
              <a:grpSpLocks noChangeAspect="1"/>
            </p:cNvGrpSpPr>
            <p:nvPr/>
          </p:nvGrpSpPr>
          <p:grpSpPr bwMode="auto">
            <a:xfrm>
              <a:off x="2236" y="2792"/>
              <a:ext cx="846" cy="460"/>
              <a:chOff x="782" y="2686"/>
              <a:chExt cx="846" cy="460"/>
            </a:xfrm>
          </p:grpSpPr>
          <p:sp>
            <p:nvSpPr>
              <p:cNvPr id="103444" name="Oval 20"/>
              <p:cNvSpPr>
                <a:spLocks noChangeAspect="1" noChangeArrowheads="1"/>
              </p:cNvSpPr>
              <p:nvPr/>
            </p:nvSpPr>
            <p:spPr bwMode="auto">
              <a:xfrm>
                <a:off x="1363" y="2746"/>
                <a:ext cx="127" cy="127"/>
              </a:xfrm>
              <a:prstGeom prst="ellipse">
                <a:avLst/>
              </a:prstGeom>
              <a:gradFill rotWithShape="1">
                <a:gsLst>
                  <a:gs pos="0">
                    <a:srgbClr val="FF0000"/>
                  </a:gs>
                  <a:gs pos="50000">
                    <a:srgbClr val="FF7C80"/>
                  </a:gs>
                  <a:gs pos="100000">
                    <a:srgbClr val="FF0000"/>
                  </a:gs>
                </a:gsLst>
                <a:lin ang="2700000" scaled="1"/>
              </a:gradFill>
              <a:ln w="3175">
                <a:solidFill>
                  <a:srgbClr val="FF7C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45" name="Oval 21"/>
              <p:cNvSpPr>
                <a:spLocks noChangeAspect="1" noChangeArrowheads="1"/>
              </p:cNvSpPr>
              <p:nvPr/>
            </p:nvSpPr>
            <p:spPr bwMode="auto">
              <a:xfrm>
                <a:off x="1064" y="3019"/>
                <a:ext cx="127" cy="127"/>
              </a:xfrm>
              <a:prstGeom prst="ellipse">
                <a:avLst/>
              </a:prstGeom>
              <a:gradFill rotWithShape="1">
                <a:gsLst>
                  <a:gs pos="0">
                    <a:srgbClr val="FF0000"/>
                  </a:gs>
                  <a:gs pos="50000">
                    <a:srgbClr val="FF7C80"/>
                  </a:gs>
                  <a:gs pos="100000">
                    <a:srgbClr val="FF0000"/>
                  </a:gs>
                </a:gsLst>
                <a:lin ang="2700000" scaled="1"/>
              </a:gradFill>
              <a:ln w="3175">
                <a:solidFill>
                  <a:srgbClr val="FF7C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46" name="Oval 22"/>
              <p:cNvSpPr>
                <a:spLocks noChangeAspect="1" noChangeArrowheads="1"/>
              </p:cNvSpPr>
              <p:nvPr/>
            </p:nvSpPr>
            <p:spPr bwMode="auto">
              <a:xfrm>
                <a:off x="782" y="2686"/>
                <a:ext cx="127" cy="127"/>
              </a:xfrm>
              <a:prstGeom prst="ellipse">
                <a:avLst/>
              </a:prstGeom>
              <a:gradFill rotWithShape="1">
                <a:gsLst>
                  <a:gs pos="0">
                    <a:srgbClr val="FF0000"/>
                  </a:gs>
                  <a:gs pos="50000">
                    <a:srgbClr val="FF7C80"/>
                  </a:gs>
                  <a:gs pos="100000">
                    <a:srgbClr val="FF0000"/>
                  </a:gs>
                </a:gsLst>
                <a:lin ang="2700000" scaled="1"/>
              </a:gradFill>
              <a:ln w="3175">
                <a:solidFill>
                  <a:srgbClr val="FF7C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03447" name="Group 23"/>
              <p:cNvGrpSpPr>
                <a:grpSpLocks noChangeAspect="1"/>
              </p:cNvGrpSpPr>
              <p:nvPr/>
            </p:nvGrpSpPr>
            <p:grpSpPr bwMode="auto">
              <a:xfrm>
                <a:off x="1504" y="2728"/>
                <a:ext cx="124" cy="88"/>
                <a:chOff x="1504" y="2728"/>
                <a:chExt cx="124" cy="88"/>
              </a:xfrm>
            </p:grpSpPr>
            <p:sp>
              <p:nvSpPr>
                <p:cNvPr id="103448" name="Line 24"/>
                <p:cNvSpPr>
                  <a:spLocks noChangeAspect="1" noChangeShapeType="1"/>
                </p:cNvSpPr>
                <p:nvPr/>
              </p:nvSpPr>
              <p:spPr bwMode="auto">
                <a:xfrm flipV="1">
                  <a:off x="1504" y="2728"/>
                  <a:ext cx="102" cy="3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49" name="Line 25"/>
                <p:cNvSpPr>
                  <a:spLocks noChangeAspect="1" noChangeShapeType="1"/>
                </p:cNvSpPr>
                <p:nvPr/>
              </p:nvSpPr>
              <p:spPr bwMode="auto">
                <a:xfrm flipV="1">
                  <a:off x="1530" y="2754"/>
                  <a:ext cx="98"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50" name="Line 26"/>
                <p:cNvSpPr>
                  <a:spLocks noChangeAspect="1" noChangeShapeType="1"/>
                </p:cNvSpPr>
                <p:nvPr/>
              </p:nvSpPr>
              <p:spPr bwMode="auto">
                <a:xfrm flipV="1">
                  <a:off x="1516" y="2788"/>
                  <a:ext cx="100"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03451" name="Group 27"/>
              <p:cNvGrpSpPr>
                <a:grpSpLocks noChangeAspect="1"/>
              </p:cNvGrpSpPr>
              <p:nvPr/>
            </p:nvGrpSpPr>
            <p:grpSpPr bwMode="auto">
              <a:xfrm rot="388985">
                <a:off x="1209" y="3011"/>
                <a:ext cx="124" cy="88"/>
                <a:chOff x="1504" y="2728"/>
                <a:chExt cx="124" cy="88"/>
              </a:xfrm>
            </p:grpSpPr>
            <p:sp>
              <p:nvSpPr>
                <p:cNvPr id="103452" name="Line 28"/>
                <p:cNvSpPr>
                  <a:spLocks noChangeAspect="1" noChangeShapeType="1"/>
                </p:cNvSpPr>
                <p:nvPr/>
              </p:nvSpPr>
              <p:spPr bwMode="auto">
                <a:xfrm flipV="1">
                  <a:off x="1504" y="2728"/>
                  <a:ext cx="102" cy="3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53" name="Line 29"/>
                <p:cNvSpPr>
                  <a:spLocks noChangeAspect="1" noChangeShapeType="1"/>
                </p:cNvSpPr>
                <p:nvPr/>
              </p:nvSpPr>
              <p:spPr bwMode="auto">
                <a:xfrm flipV="1">
                  <a:off x="1530" y="2754"/>
                  <a:ext cx="98"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54" name="Line 30"/>
                <p:cNvSpPr>
                  <a:spLocks noChangeAspect="1" noChangeShapeType="1"/>
                </p:cNvSpPr>
                <p:nvPr/>
              </p:nvSpPr>
              <p:spPr bwMode="auto">
                <a:xfrm flipV="1">
                  <a:off x="1516" y="2788"/>
                  <a:ext cx="100"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03455" name="Group 31"/>
              <p:cNvGrpSpPr>
                <a:grpSpLocks noChangeAspect="1"/>
              </p:cNvGrpSpPr>
              <p:nvPr/>
            </p:nvGrpSpPr>
            <p:grpSpPr bwMode="auto">
              <a:xfrm rot="3539094">
                <a:off x="891" y="2807"/>
                <a:ext cx="124" cy="88"/>
                <a:chOff x="1504" y="2728"/>
                <a:chExt cx="124" cy="88"/>
              </a:xfrm>
            </p:grpSpPr>
            <p:sp>
              <p:nvSpPr>
                <p:cNvPr id="103456" name="Line 32"/>
                <p:cNvSpPr>
                  <a:spLocks noChangeAspect="1" noChangeShapeType="1"/>
                </p:cNvSpPr>
                <p:nvPr/>
              </p:nvSpPr>
              <p:spPr bwMode="auto">
                <a:xfrm flipV="1">
                  <a:off x="1504" y="2728"/>
                  <a:ext cx="102" cy="3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57" name="Line 33"/>
                <p:cNvSpPr>
                  <a:spLocks noChangeAspect="1" noChangeShapeType="1"/>
                </p:cNvSpPr>
                <p:nvPr/>
              </p:nvSpPr>
              <p:spPr bwMode="auto">
                <a:xfrm flipV="1">
                  <a:off x="1530" y="2754"/>
                  <a:ext cx="98"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58" name="Line 34"/>
                <p:cNvSpPr>
                  <a:spLocks noChangeAspect="1" noChangeShapeType="1"/>
                </p:cNvSpPr>
                <p:nvPr/>
              </p:nvSpPr>
              <p:spPr bwMode="auto">
                <a:xfrm flipV="1">
                  <a:off x="1516" y="2788"/>
                  <a:ext cx="100"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grpSp>
          <p:nvGrpSpPr>
            <p:cNvPr id="103459" name="Group 35"/>
            <p:cNvGrpSpPr>
              <a:grpSpLocks noChangeAspect="1"/>
            </p:cNvGrpSpPr>
            <p:nvPr/>
          </p:nvGrpSpPr>
          <p:grpSpPr bwMode="auto">
            <a:xfrm>
              <a:off x="2364" y="2076"/>
              <a:ext cx="417" cy="490"/>
              <a:chOff x="1781" y="1011"/>
              <a:chExt cx="417" cy="490"/>
            </a:xfrm>
          </p:grpSpPr>
          <p:sp>
            <p:nvSpPr>
              <p:cNvPr id="103460" name="AutoShape 36"/>
              <p:cNvSpPr>
                <a:spLocks noChangeAspect="1" noChangeArrowheads="1"/>
              </p:cNvSpPr>
              <p:nvPr/>
            </p:nvSpPr>
            <p:spPr bwMode="auto">
              <a:xfrm>
                <a:off x="1781" y="1100"/>
                <a:ext cx="417" cy="401"/>
              </a:xfrm>
              <a:prstGeom prst="can">
                <a:avLst>
                  <a:gd name="adj" fmla="val 36657"/>
                </a:avLst>
              </a:prstGeom>
              <a:gradFill rotWithShape="1">
                <a:gsLst>
                  <a:gs pos="0">
                    <a:srgbClr val="FF9900"/>
                  </a:gs>
                  <a:gs pos="50000">
                    <a:srgbClr val="FFE161"/>
                  </a:gs>
                  <a:gs pos="100000">
                    <a:srgbClr val="FF9900"/>
                  </a:gs>
                </a:gsLst>
                <a:lin ang="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b="1"/>
                  <a:t>10</a:t>
                </a:r>
              </a:p>
            </p:txBody>
          </p:sp>
          <p:sp>
            <p:nvSpPr>
              <p:cNvPr id="103461" name="AutoShape 37"/>
              <p:cNvSpPr>
                <a:spLocks noChangeAspect="1" noChangeArrowheads="1"/>
              </p:cNvSpPr>
              <p:nvPr/>
            </p:nvSpPr>
            <p:spPr bwMode="auto">
              <a:xfrm>
                <a:off x="1882" y="1046"/>
                <a:ext cx="215" cy="148"/>
              </a:xfrm>
              <a:prstGeom prst="can">
                <a:avLst>
                  <a:gd name="adj" fmla="val 25000"/>
                </a:avLst>
              </a:prstGeom>
              <a:gradFill rotWithShape="1">
                <a:gsLst>
                  <a:gs pos="0">
                    <a:srgbClr val="FF9900"/>
                  </a:gs>
                  <a:gs pos="50000">
                    <a:srgbClr val="FFE161"/>
                  </a:gs>
                  <a:gs pos="100000">
                    <a:srgbClr val="FF9900"/>
                  </a:gs>
                </a:gsLst>
                <a:lin ang="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62" name="Oval 38"/>
              <p:cNvSpPr>
                <a:spLocks noChangeAspect="1" noChangeArrowheads="1"/>
              </p:cNvSpPr>
              <p:nvPr/>
            </p:nvSpPr>
            <p:spPr bwMode="auto">
              <a:xfrm>
                <a:off x="1860" y="1011"/>
                <a:ext cx="269" cy="74"/>
              </a:xfrm>
              <a:prstGeom prst="ellipse">
                <a:avLst/>
              </a:prstGeom>
              <a:gradFill rotWithShape="1">
                <a:gsLst>
                  <a:gs pos="0">
                    <a:srgbClr val="FF9900"/>
                  </a:gs>
                  <a:gs pos="100000">
                    <a:srgbClr val="FFE161"/>
                  </a:gs>
                </a:gsLst>
                <a:lin ang="540000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03463" name="Group 39"/>
          <p:cNvGrpSpPr>
            <a:grpSpLocks noChangeAspect="1"/>
          </p:cNvGrpSpPr>
          <p:nvPr/>
        </p:nvGrpSpPr>
        <p:grpSpPr bwMode="auto">
          <a:xfrm>
            <a:off x="3589338" y="2014538"/>
            <a:ext cx="1946275" cy="2755900"/>
            <a:chOff x="-447" y="472"/>
            <a:chExt cx="1116" cy="1581"/>
          </a:xfrm>
        </p:grpSpPr>
        <p:sp>
          <p:nvSpPr>
            <p:cNvPr id="103464" name="AutoShape 40"/>
            <p:cNvSpPr>
              <a:spLocks noChangeAspect="1" noChangeArrowheads="1"/>
            </p:cNvSpPr>
            <p:nvPr/>
          </p:nvSpPr>
          <p:spPr bwMode="auto">
            <a:xfrm>
              <a:off x="-445" y="472"/>
              <a:ext cx="1107" cy="1581"/>
            </a:xfrm>
            <a:prstGeom prst="can">
              <a:avLst>
                <a:gd name="adj" fmla="val 22944"/>
              </a:avLst>
            </a:prstGeom>
            <a:gradFill rotWithShape="1">
              <a:gsLst>
                <a:gs pos="0">
                  <a:schemeClr val="accent1"/>
                </a:gs>
                <a:gs pos="50000">
                  <a:srgbClr val="FFFFFF"/>
                </a:gs>
                <a:gs pos="100000">
                  <a:schemeClr val="accent1"/>
                </a:gs>
              </a:gsLst>
              <a:lin ang="0" scaled="1"/>
            </a:gra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65" name="Freeform 41"/>
            <p:cNvSpPr>
              <a:spLocks noChangeAspect="1"/>
            </p:cNvSpPr>
            <p:nvPr/>
          </p:nvSpPr>
          <p:spPr bwMode="auto">
            <a:xfrm>
              <a:off x="-447" y="1842"/>
              <a:ext cx="1116" cy="88"/>
            </a:xfrm>
            <a:custGeom>
              <a:avLst/>
              <a:gdLst>
                <a:gd name="T0" fmla="*/ 0 w 1116"/>
                <a:gd name="T1" fmla="*/ 82 h 88"/>
                <a:gd name="T2" fmla="*/ 128 w 1116"/>
                <a:gd name="T3" fmla="*/ 33 h 88"/>
                <a:gd name="T4" fmla="*/ 485 w 1116"/>
                <a:gd name="T5" fmla="*/ 3 h 88"/>
                <a:gd name="T6" fmla="*/ 866 w 1116"/>
                <a:gd name="T7" fmla="*/ 18 h 88"/>
                <a:gd name="T8" fmla="*/ 1076 w 1116"/>
                <a:gd name="T9" fmla="*/ 57 h 88"/>
                <a:gd name="T10" fmla="*/ 1109 w 1116"/>
                <a:gd name="T11" fmla="*/ 88 h 88"/>
              </a:gdLst>
              <a:ahLst/>
              <a:cxnLst>
                <a:cxn ang="0">
                  <a:pos x="T0" y="T1"/>
                </a:cxn>
                <a:cxn ang="0">
                  <a:pos x="T2" y="T3"/>
                </a:cxn>
                <a:cxn ang="0">
                  <a:pos x="T4" y="T5"/>
                </a:cxn>
                <a:cxn ang="0">
                  <a:pos x="T6" y="T7"/>
                </a:cxn>
                <a:cxn ang="0">
                  <a:pos x="T8" y="T9"/>
                </a:cxn>
                <a:cxn ang="0">
                  <a:pos x="T10" y="T11"/>
                </a:cxn>
              </a:cxnLst>
              <a:rect l="0" t="0" r="r" b="b"/>
              <a:pathLst>
                <a:path w="1116" h="88">
                  <a:moveTo>
                    <a:pt x="0" y="82"/>
                  </a:moveTo>
                  <a:cubicBezTo>
                    <a:pt x="18" y="64"/>
                    <a:pt x="47" y="46"/>
                    <a:pt x="128" y="33"/>
                  </a:cubicBezTo>
                  <a:cubicBezTo>
                    <a:pt x="209" y="20"/>
                    <a:pt x="362" y="6"/>
                    <a:pt x="485" y="3"/>
                  </a:cubicBezTo>
                  <a:cubicBezTo>
                    <a:pt x="608" y="0"/>
                    <a:pt x="768" y="9"/>
                    <a:pt x="866" y="18"/>
                  </a:cubicBezTo>
                  <a:cubicBezTo>
                    <a:pt x="964" y="27"/>
                    <a:pt x="1036" y="45"/>
                    <a:pt x="1076" y="57"/>
                  </a:cubicBezTo>
                  <a:cubicBezTo>
                    <a:pt x="1116" y="69"/>
                    <a:pt x="1102" y="82"/>
                    <a:pt x="1109" y="88"/>
                  </a:cubicBezTo>
                </a:path>
              </a:pathLst>
            </a:custGeom>
            <a:noFill/>
            <a:ln w="25400" cap="flat">
              <a:solidFill>
                <a:schemeClr val="accent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66" name="AutoShape 42"/>
            <p:cNvSpPr>
              <a:spLocks noChangeAspect="1" noChangeArrowheads="1"/>
            </p:cNvSpPr>
            <p:nvPr/>
          </p:nvSpPr>
          <p:spPr bwMode="auto">
            <a:xfrm>
              <a:off x="-444" y="1106"/>
              <a:ext cx="1107" cy="328"/>
            </a:xfrm>
            <a:prstGeom prst="can">
              <a:avLst>
                <a:gd name="adj" fmla="val 50000"/>
              </a:avLst>
            </a:prstGeom>
            <a:solidFill>
              <a:srgbClr val="666699"/>
            </a:solidFill>
            <a:ln w="9525">
              <a:solidFill>
                <a:srgbClr val="8080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67" name="AutoShape 43"/>
            <p:cNvSpPr>
              <a:spLocks noChangeAspect="1" noChangeArrowheads="1"/>
            </p:cNvSpPr>
            <p:nvPr/>
          </p:nvSpPr>
          <p:spPr bwMode="auto">
            <a:xfrm rot="-5400000">
              <a:off x="-926" y="1347"/>
              <a:ext cx="1186" cy="56"/>
            </a:xfrm>
            <a:prstGeom prst="roundRect">
              <a:avLst>
                <a:gd name="adj" fmla="val 16667"/>
              </a:avLst>
            </a:prstGeom>
            <a:gradFill rotWithShape="1">
              <a:gsLst>
                <a:gs pos="0">
                  <a:srgbClr val="F8F8F8"/>
                </a:gs>
                <a:gs pos="100000">
                  <a:srgbClr val="F3FA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68" name="Line 44"/>
            <p:cNvSpPr>
              <a:spLocks noChangeAspect="1" noChangeShapeType="1"/>
            </p:cNvSpPr>
            <p:nvPr/>
          </p:nvSpPr>
          <p:spPr bwMode="auto">
            <a:xfrm>
              <a:off x="-283" y="814"/>
              <a:ext cx="0" cy="1161"/>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69" name="Freeform 45"/>
            <p:cNvSpPr>
              <a:spLocks noChangeAspect="1"/>
            </p:cNvSpPr>
            <p:nvPr/>
          </p:nvSpPr>
          <p:spPr bwMode="auto">
            <a:xfrm flipV="1">
              <a:off x="-444" y="1915"/>
              <a:ext cx="1111" cy="88"/>
            </a:xfrm>
            <a:custGeom>
              <a:avLst/>
              <a:gdLst>
                <a:gd name="T0" fmla="*/ 0 w 1116"/>
                <a:gd name="T1" fmla="*/ 82 h 88"/>
                <a:gd name="T2" fmla="*/ 128 w 1116"/>
                <a:gd name="T3" fmla="*/ 33 h 88"/>
                <a:gd name="T4" fmla="*/ 485 w 1116"/>
                <a:gd name="T5" fmla="*/ 3 h 88"/>
                <a:gd name="T6" fmla="*/ 866 w 1116"/>
                <a:gd name="T7" fmla="*/ 18 h 88"/>
                <a:gd name="T8" fmla="*/ 1076 w 1116"/>
                <a:gd name="T9" fmla="*/ 57 h 88"/>
                <a:gd name="T10" fmla="*/ 1109 w 1116"/>
                <a:gd name="T11" fmla="*/ 88 h 88"/>
              </a:gdLst>
              <a:ahLst/>
              <a:cxnLst>
                <a:cxn ang="0">
                  <a:pos x="T0" y="T1"/>
                </a:cxn>
                <a:cxn ang="0">
                  <a:pos x="T2" y="T3"/>
                </a:cxn>
                <a:cxn ang="0">
                  <a:pos x="T4" y="T5"/>
                </a:cxn>
                <a:cxn ang="0">
                  <a:pos x="T6" y="T7"/>
                </a:cxn>
                <a:cxn ang="0">
                  <a:pos x="T8" y="T9"/>
                </a:cxn>
                <a:cxn ang="0">
                  <a:pos x="T10" y="T11"/>
                </a:cxn>
              </a:cxnLst>
              <a:rect l="0" t="0" r="r" b="b"/>
              <a:pathLst>
                <a:path w="1116" h="88">
                  <a:moveTo>
                    <a:pt x="0" y="82"/>
                  </a:moveTo>
                  <a:cubicBezTo>
                    <a:pt x="18" y="64"/>
                    <a:pt x="47" y="46"/>
                    <a:pt x="128" y="33"/>
                  </a:cubicBezTo>
                  <a:cubicBezTo>
                    <a:pt x="209" y="20"/>
                    <a:pt x="362" y="6"/>
                    <a:pt x="485" y="3"/>
                  </a:cubicBezTo>
                  <a:cubicBezTo>
                    <a:pt x="608" y="0"/>
                    <a:pt x="768" y="9"/>
                    <a:pt x="866" y="18"/>
                  </a:cubicBezTo>
                  <a:cubicBezTo>
                    <a:pt x="964" y="27"/>
                    <a:pt x="1036" y="45"/>
                    <a:pt x="1076" y="57"/>
                  </a:cubicBezTo>
                  <a:cubicBezTo>
                    <a:pt x="1116" y="69"/>
                    <a:pt x="1102" y="82"/>
                    <a:pt x="1109" y="88"/>
                  </a:cubicBezTo>
                </a:path>
              </a:pathLst>
            </a:custGeom>
            <a:noFill/>
            <a:ln w="25400" cap="flat">
              <a:solidFill>
                <a:schemeClr val="bg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70" name="Freeform 46"/>
            <p:cNvSpPr>
              <a:spLocks noChangeAspect="1"/>
            </p:cNvSpPr>
            <p:nvPr/>
          </p:nvSpPr>
          <p:spPr bwMode="auto">
            <a:xfrm flipV="1">
              <a:off x="-447" y="1913"/>
              <a:ext cx="1111" cy="111"/>
            </a:xfrm>
            <a:custGeom>
              <a:avLst/>
              <a:gdLst>
                <a:gd name="T0" fmla="*/ 0 w 1116"/>
                <a:gd name="T1" fmla="*/ 82 h 88"/>
                <a:gd name="T2" fmla="*/ 128 w 1116"/>
                <a:gd name="T3" fmla="*/ 33 h 88"/>
                <a:gd name="T4" fmla="*/ 485 w 1116"/>
                <a:gd name="T5" fmla="*/ 3 h 88"/>
                <a:gd name="T6" fmla="*/ 866 w 1116"/>
                <a:gd name="T7" fmla="*/ 18 h 88"/>
                <a:gd name="T8" fmla="*/ 1076 w 1116"/>
                <a:gd name="T9" fmla="*/ 57 h 88"/>
                <a:gd name="T10" fmla="*/ 1109 w 1116"/>
                <a:gd name="T11" fmla="*/ 88 h 88"/>
              </a:gdLst>
              <a:ahLst/>
              <a:cxnLst>
                <a:cxn ang="0">
                  <a:pos x="T0" y="T1"/>
                </a:cxn>
                <a:cxn ang="0">
                  <a:pos x="T2" y="T3"/>
                </a:cxn>
                <a:cxn ang="0">
                  <a:pos x="T4" y="T5"/>
                </a:cxn>
                <a:cxn ang="0">
                  <a:pos x="T6" y="T7"/>
                </a:cxn>
                <a:cxn ang="0">
                  <a:pos x="T8" y="T9"/>
                </a:cxn>
                <a:cxn ang="0">
                  <a:pos x="T10" y="T11"/>
                </a:cxn>
              </a:cxnLst>
              <a:rect l="0" t="0" r="r" b="b"/>
              <a:pathLst>
                <a:path w="1116" h="88">
                  <a:moveTo>
                    <a:pt x="0" y="82"/>
                  </a:moveTo>
                  <a:cubicBezTo>
                    <a:pt x="18" y="64"/>
                    <a:pt x="47" y="46"/>
                    <a:pt x="128" y="33"/>
                  </a:cubicBezTo>
                  <a:cubicBezTo>
                    <a:pt x="209" y="20"/>
                    <a:pt x="362" y="6"/>
                    <a:pt x="485" y="3"/>
                  </a:cubicBezTo>
                  <a:cubicBezTo>
                    <a:pt x="608" y="0"/>
                    <a:pt x="768" y="9"/>
                    <a:pt x="866" y="18"/>
                  </a:cubicBezTo>
                  <a:cubicBezTo>
                    <a:pt x="964" y="27"/>
                    <a:pt x="1036" y="45"/>
                    <a:pt x="1076" y="57"/>
                  </a:cubicBezTo>
                  <a:cubicBezTo>
                    <a:pt x="1116" y="69"/>
                    <a:pt x="1102" y="82"/>
                    <a:pt x="1109" y="88"/>
                  </a:cubicBezTo>
                </a:path>
              </a:pathLst>
            </a:custGeom>
            <a:noFill/>
            <a:ln w="31750" cap="flat">
              <a:solidFill>
                <a:schemeClr val="bg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71" name="Oval 47"/>
            <p:cNvSpPr>
              <a:spLocks noChangeAspect="1" noChangeArrowheads="1"/>
            </p:cNvSpPr>
            <p:nvPr/>
          </p:nvSpPr>
          <p:spPr bwMode="auto">
            <a:xfrm>
              <a:off x="256" y="1602"/>
              <a:ext cx="127" cy="127"/>
            </a:xfrm>
            <a:prstGeom prst="ellipse">
              <a:avLst/>
            </a:prstGeom>
            <a:gradFill rotWithShape="1">
              <a:gsLst>
                <a:gs pos="0">
                  <a:srgbClr val="FF0000"/>
                </a:gs>
                <a:gs pos="50000">
                  <a:srgbClr val="FF7C80"/>
                </a:gs>
                <a:gs pos="100000">
                  <a:srgbClr val="FF0000"/>
                </a:gs>
              </a:gsLst>
              <a:lin ang="2700000" scaled="1"/>
            </a:gradFill>
            <a:ln w="3175">
              <a:solidFill>
                <a:srgbClr val="FF7C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72" name="Oval 48"/>
            <p:cNvSpPr>
              <a:spLocks noChangeAspect="1" noChangeArrowheads="1"/>
            </p:cNvSpPr>
            <p:nvPr/>
          </p:nvSpPr>
          <p:spPr bwMode="auto">
            <a:xfrm>
              <a:off x="55" y="1801"/>
              <a:ext cx="127" cy="127"/>
            </a:xfrm>
            <a:prstGeom prst="ellipse">
              <a:avLst/>
            </a:prstGeom>
            <a:gradFill rotWithShape="1">
              <a:gsLst>
                <a:gs pos="0">
                  <a:srgbClr val="FF0000"/>
                </a:gs>
                <a:gs pos="50000">
                  <a:srgbClr val="FF7C80"/>
                </a:gs>
                <a:gs pos="100000">
                  <a:srgbClr val="FF0000"/>
                </a:gs>
              </a:gsLst>
              <a:lin ang="2700000" scaled="1"/>
            </a:gradFill>
            <a:ln w="3175">
              <a:solidFill>
                <a:srgbClr val="FF7C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73" name="Oval 49"/>
            <p:cNvSpPr>
              <a:spLocks noChangeAspect="1" noChangeArrowheads="1"/>
            </p:cNvSpPr>
            <p:nvPr/>
          </p:nvSpPr>
          <p:spPr bwMode="auto">
            <a:xfrm>
              <a:off x="-227" y="1468"/>
              <a:ext cx="127" cy="127"/>
            </a:xfrm>
            <a:prstGeom prst="ellipse">
              <a:avLst/>
            </a:prstGeom>
            <a:gradFill rotWithShape="1">
              <a:gsLst>
                <a:gs pos="0">
                  <a:srgbClr val="FF0000"/>
                </a:gs>
                <a:gs pos="50000">
                  <a:srgbClr val="FF7C80"/>
                </a:gs>
                <a:gs pos="100000">
                  <a:srgbClr val="FF0000"/>
                </a:gs>
              </a:gsLst>
              <a:lin ang="2700000" scaled="1"/>
            </a:gradFill>
            <a:ln w="3175">
              <a:solidFill>
                <a:srgbClr val="FF7C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03474" name="Group 50"/>
            <p:cNvGrpSpPr>
              <a:grpSpLocks noChangeAspect="1"/>
            </p:cNvGrpSpPr>
            <p:nvPr/>
          </p:nvGrpSpPr>
          <p:grpSpPr bwMode="auto">
            <a:xfrm rot="-1491822">
              <a:off x="397" y="1510"/>
              <a:ext cx="204" cy="88"/>
              <a:chOff x="1504" y="2728"/>
              <a:chExt cx="124" cy="88"/>
            </a:xfrm>
          </p:grpSpPr>
          <p:sp>
            <p:nvSpPr>
              <p:cNvPr id="103475" name="Line 51"/>
              <p:cNvSpPr>
                <a:spLocks noChangeAspect="1" noChangeShapeType="1"/>
              </p:cNvSpPr>
              <p:nvPr/>
            </p:nvSpPr>
            <p:spPr bwMode="auto">
              <a:xfrm flipV="1">
                <a:off x="1504" y="2728"/>
                <a:ext cx="102" cy="3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76" name="Line 52"/>
              <p:cNvSpPr>
                <a:spLocks noChangeAspect="1" noChangeShapeType="1"/>
              </p:cNvSpPr>
              <p:nvPr/>
            </p:nvSpPr>
            <p:spPr bwMode="auto">
              <a:xfrm flipV="1">
                <a:off x="1530" y="2754"/>
                <a:ext cx="98"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77" name="Line 53"/>
              <p:cNvSpPr>
                <a:spLocks noChangeAspect="1" noChangeShapeType="1"/>
              </p:cNvSpPr>
              <p:nvPr/>
            </p:nvSpPr>
            <p:spPr bwMode="auto">
              <a:xfrm flipV="1">
                <a:off x="1516" y="2788"/>
                <a:ext cx="100"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03478" name="Group 54"/>
            <p:cNvGrpSpPr>
              <a:grpSpLocks noChangeAspect="1"/>
            </p:cNvGrpSpPr>
            <p:nvPr/>
          </p:nvGrpSpPr>
          <p:grpSpPr bwMode="auto">
            <a:xfrm rot="388985">
              <a:off x="200" y="1779"/>
              <a:ext cx="243" cy="108"/>
              <a:chOff x="1504" y="2728"/>
              <a:chExt cx="124" cy="88"/>
            </a:xfrm>
          </p:grpSpPr>
          <p:sp>
            <p:nvSpPr>
              <p:cNvPr id="103479" name="Line 55"/>
              <p:cNvSpPr>
                <a:spLocks noChangeAspect="1" noChangeShapeType="1"/>
              </p:cNvSpPr>
              <p:nvPr/>
            </p:nvSpPr>
            <p:spPr bwMode="auto">
              <a:xfrm flipV="1">
                <a:off x="1504" y="2728"/>
                <a:ext cx="102" cy="3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80" name="Line 56"/>
              <p:cNvSpPr>
                <a:spLocks noChangeAspect="1" noChangeShapeType="1"/>
              </p:cNvSpPr>
              <p:nvPr/>
            </p:nvSpPr>
            <p:spPr bwMode="auto">
              <a:xfrm flipV="1">
                <a:off x="1530" y="2754"/>
                <a:ext cx="98"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81" name="Line 57"/>
              <p:cNvSpPr>
                <a:spLocks noChangeAspect="1" noChangeShapeType="1"/>
              </p:cNvSpPr>
              <p:nvPr/>
            </p:nvSpPr>
            <p:spPr bwMode="auto">
              <a:xfrm flipV="1">
                <a:off x="1516" y="2788"/>
                <a:ext cx="100"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03482" name="Group 58"/>
            <p:cNvGrpSpPr>
              <a:grpSpLocks noChangeAspect="1"/>
            </p:cNvGrpSpPr>
            <p:nvPr/>
          </p:nvGrpSpPr>
          <p:grpSpPr bwMode="auto">
            <a:xfrm rot="3051674">
              <a:off x="-114" y="1580"/>
              <a:ext cx="203" cy="144"/>
              <a:chOff x="1504" y="2728"/>
              <a:chExt cx="124" cy="88"/>
            </a:xfrm>
          </p:grpSpPr>
          <p:sp>
            <p:nvSpPr>
              <p:cNvPr id="103483" name="Line 59"/>
              <p:cNvSpPr>
                <a:spLocks noChangeAspect="1" noChangeShapeType="1"/>
              </p:cNvSpPr>
              <p:nvPr/>
            </p:nvSpPr>
            <p:spPr bwMode="auto">
              <a:xfrm flipV="1">
                <a:off x="1504" y="2728"/>
                <a:ext cx="102" cy="3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84" name="Line 60"/>
              <p:cNvSpPr>
                <a:spLocks noChangeAspect="1" noChangeShapeType="1"/>
              </p:cNvSpPr>
              <p:nvPr/>
            </p:nvSpPr>
            <p:spPr bwMode="auto">
              <a:xfrm flipV="1">
                <a:off x="1530" y="2754"/>
                <a:ext cx="98"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85" name="Line 61"/>
              <p:cNvSpPr>
                <a:spLocks noChangeAspect="1" noChangeShapeType="1"/>
              </p:cNvSpPr>
              <p:nvPr/>
            </p:nvSpPr>
            <p:spPr bwMode="auto">
              <a:xfrm flipV="1">
                <a:off x="1516" y="2788"/>
                <a:ext cx="100"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03486" name="Group 62"/>
            <p:cNvGrpSpPr>
              <a:grpSpLocks noChangeAspect="1"/>
            </p:cNvGrpSpPr>
            <p:nvPr/>
          </p:nvGrpSpPr>
          <p:grpSpPr bwMode="auto">
            <a:xfrm>
              <a:off x="-260" y="752"/>
              <a:ext cx="417" cy="490"/>
              <a:chOff x="1781" y="1011"/>
              <a:chExt cx="417" cy="490"/>
            </a:xfrm>
          </p:grpSpPr>
          <p:sp>
            <p:nvSpPr>
              <p:cNvPr id="103487" name="AutoShape 63"/>
              <p:cNvSpPr>
                <a:spLocks noChangeAspect="1" noChangeArrowheads="1"/>
              </p:cNvSpPr>
              <p:nvPr/>
            </p:nvSpPr>
            <p:spPr bwMode="auto">
              <a:xfrm>
                <a:off x="1781" y="1100"/>
                <a:ext cx="417" cy="401"/>
              </a:xfrm>
              <a:prstGeom prst="can">
                <a:avLst>
                  <a:gd name="adj" fmla="val 36657"/>
                </a:avLst>
              </a:prstGeom>
              <a:gradFill rotWithShape="1">
                <a:gsLst>
                  <a:gs pos="0">
                    <a:srgbClr val="FF9900"/>
                  </a:gs>
                  <a:gs pos="50000">
                    <a:srgbClr val="FFE161"/>
                  </a:gs>
                  <a:gs pos="100000">
                    <a:srgbClr val="FF9900"/>
                  </a:gs>
                </a:gsLst>
                <a:lin ang="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b="1"/>
                  <a:t>10</a:t>
                </a:r>
              </a:p>
            </p:txBody>
          </p:sp>
          <p:sp>
            <p:nvSpPr>
              <p:cNvPr id="103488" name="AutoShape 64"/>
              <p:cNvSpPr>
                <a:spLocks noChangeAspect="1" noChangeArrowheads="1"/>
              </p:cNvSpPr>
              <p:nvPr/>
            </p:nvSpPr>
            <p:spPr bwMode="auto">
              <a:xfrm>
                <a:off x="1882" y="1046"/>
                <a:ext cx="215" cy="148"/>
              </a:xfrm>
              <a:prstGeom prst="can">
                <a:avLst>
                  <a:gd name="adj" fmla="val 25000"/>
                </a:avLst>
              </a:prstGeom>
              <a:gradFill rotWithShape="1">
                <a:gsLst>
                  <a:gs pos="0">
                    <a:srgbClr val="FF9900"/>
                  </a:gs>
                  <a:gs pos="50000">
                    <a:srgbClr val="FFE161"/>
                  </a:gs>
                  <a:gs pos="100000">
                    <a:srgbClr val="FF9900"/>
                  </a:gs>
                </a:gsLst>
                <a:lin ang="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89" name="Oval 65"/>
              <p:cNvSpPr>
                <a:spLocks noChangeAspect="1" noChangeArrowheads="1"/>
              </p:cNvSpPr>
              <p:nvPr/>
            </p:nvSpPr>
            <p:spPr bwMode="auto">
              <a:xfrm>
                <a:off x="1860" y="1011"/>
                <a:ext cx="269" cy="74"/>
              </a:xfrm>
              <a:prstGeom prst="ellipse">
                <a:avLst/>
              </a:prstGeom>
              <a:gradFill rotWithShape="1">
                <a:gsLst>
                  <a:gs pos="0">
                    <a:srgbClr val="FF9900"/>
                  </a:gs>
                  <a:gs pos="100000">
                    <a:srgbClr val="FFE161"/>
                  </a:gs>
                </a:gsLst>
                <a:lin ang="540000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03490" name="Group 66"/>
            <p:cNvGrpSpPr>
              <a:grpSpLocks noChangeAspect="1"/>
            </p:cNvGrpSpPr>
            <p:nvPr/>
          </p:nvGrpSpPr>
          <p:grpSpPr bwMode="auto">
            <a:xfrm>
              <a:off x="192" y="742"/>
              <a:ext cx="417" cy="490"/>
              <a:chOff x="1781" y="1011"/>
              <a:chExt cx="417" cy="490"/>
            </a:xfrm>
          </p:grpSpPr>
          <p:sp>
            <p:nvSpPr>
              <p:cNvPr id="103491" name="AutoShape 67"/>
              <p:cNvSpPr>
                <a:spLocks noChangeAspect="1" noChangeArrowheads="1"/>
              </p:cNvSpPr>
              <p:nvPr/>
            </p:nvSpPr>
            <p:spPr bwMode="auto">
              <a:xfrm>
                <a:off x="1781" y="1100"/>
                <a:ext cx="417" cy="401"/>
              </a:xfrm>
              <a:prstGeom prst="can">
                <a:avLst>
                  <a:gd name="adj" fmla="val 36657"/>
                </a:avLst>
              </a:prstGeom>
              <a:gradFill rotWithShape="1">
                <a:gsLst>
                  <a:gs pos="0">
                    <a:srgbClr val="FF9900"/>
                  </a:gs>
                  <a:gs pos="50000">
                    <a:srgbClr val="FFE161"/>
                  </a:gs>
                  <a:gs pos="100000">
                    <a:srgbClr val="FF9900"/>
                  </a:gs>
                </a:gsLst>
                <a:lin ang="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b="1"/>
                  <a:t>10</a:t>
                </a:r>
              </a:p>
            </p:txBody>
          </p:sp>
          <p:sp>
            <p:nvSpPr>
              <p:cNvPr id="103492" name="AutoShape 68"/>
              <p:cNvSpPr>
                <a:spLocks noChangeAspect="1" noChangeArrowheads="1"/>
              </p:cNvSpPr>
              <p:nvPr/>
            </p:nvSpPr>
            <p:spPr bwMode="auto">
              <a:xfrm>
                <a:off x="1882" y="1046"/>
                <a:ext cx="215" cy="148"/>
              </a:xfrm>
              <a:prstGeom prst="can">
                <a:avLst>
                  <a:gd name="adj" fmla="val 25000"/>
                </a:avLst>
              </a:prstGeom>
              <a:gradFill rotWithShape="1">
                <a:gsLst>
                  <a:gs pos="0">
                    <a:srgbClr val="FF9900"/>
                  </a:gs>
                  <a:gs pos="50000">
                    <a:srgbClr val="FFE161"/>
                  </a:gs>
                  <a:gs pos="100000">
                    <a:srgbClr val="FF9900"/>
                  </a:gs>
                </a:gsLst>
                <a:lin ang="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93" name="Oval 69"/>
              <p:cNvSpPr>
                <a:spLocks noChangeAspect="1" noChangeArrowheads="1"/>
              </p:cNvSpPr>
              <p:nvPr/>
            </p:nvSpPr>
            <p:spPr bwMode="auto">
              <a:xfrm>
                <a:off x="1860" y="1011"/>
                <a:ext cx="269" cy="74"/>
              </a:xfrm>
              <a:prstGeom prst="ellipse">
                <a:avLst/>
              </a:prstGeom>
              <a:gradFill rotWithShape="1">
                <a:gsLst>
                  <a:gs pos="0">
                    <a:srgbClr val="FF9900"/>
                  </a:gs>
                  <a:gs pos="100000">
                    <a:srgbClr val="FFE161"/>
                  </a:gs>
                </a:gsLst>
                <a:lin ang="540000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03494" name="Group 70"/>
          <p:cNvGrpSpPr>
            <a:grpSpLocks noChangeAspect="1"/>
          </p:cNvGrpSpPr>
          <p:nvPr/>
        </p:nvGrpSpPr>
        <p:grpSpPr bwMode="auto">
          <a:xfrm>
            <a:off x="6357938" y="2014538"/>
            <a:ext cx="1946275" cy="2755900"/>
            <a:chOff x="5202" y="1524"/>
            <a:chExt cx="1116" cy="1581"/>
          </a:xfrm>
        </p:grpSpPr>
        <p:sp>
          <p:nvSpPr>
            <p:cNvPr id="103495" name="AutoShape 71"/>
            <p:cNvSpPr>
              <a:spLocks noChangeAspect="1" noChangeArrowheads="1"/>
            </p:cNvSpPr>
            <p:nvPr/>
          </p:nvSpPr>
          <p:spPr bwMode="auto">
            <a:xfrm>
              <a:off x="5204" y="1524"/>
              <a:ext cx="1107" cy="1581"/>
            </a:xfrm>
            <a:prstGeom prst="can">
              <a:avLst>
                <a:gd name="adj" fmla="val 22944"/>
              </a:avLst>
            </a:prstGeom>
            <a:gradFill rotWithShape="1">
              <a:gsLst>
                <a:gs pos="0">
                  <a:schemeClr val="accent1"/>
                </a:gs>
                <a:gs pos="50000">
                  <a:srgbClr val="FFFFFF"/>
                </a:gs>
                <a:gs pos="100000">
                  <a:schemeClr val="accent1"/>
                </a:gs>
              </a:gsLst>
              <a:lin ang="0" scaled="1"/>
            </a:gra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96" name="Freeform 72"/>
            <p:cNvSpPr>
              <a:spLocks noChangeAspect="1"/>
            </p:cNvSpPr>
            <p:nvPr/>
          </p:nvSpPr>
          <p:spPr bwMode="auto">
            <a:xfrm>
              <a:off x="5202" y="2894"/>
              <a:ext cx="1116" cy="88"/>
            </a:xfrm>
            <a:custGeom>
              <a:avLst/>
              <a:gdLst>
                <a:gd name="T0" fmla="*/ 0 w 1116"/>
                <a:gd name="T1" fmla="*/ 82 h 88"/>
                <a:gd name="T2" fmla="*/ 128 w 1116"/>
                <a:gd name="T3" fmla="*/ 33 h 88"/>
                <a:gd name="T4" fmla="*/ 485 w 1116"/>
                <a:gd name="T5" fmla="*/ 3 h 88"/>
                <a:gd name="T6" fmla="*/ 866 w 1116"/>
                <a:gd name="T7" fmla="*/ 18 h 88"/>
                <a:gd name="T8" fmla="*/ 1076 w 1116"/>
                <a:gd name="T9" fmla="*/ 57 h 88"/>
                <a:gd name="T10" fmla="*/ 1109 w 1116"/>
                <a:gd name="T11" fmla="*/ 88 h 88"/>
              </a:gdLst>
              <a:ahLst/>
              <a:cxnLst>
                <a:cxn ang="0">
                  <a:pos x="T0" y="T1"/>
                </a:cxn>
                <a:cxn ang="0">
                  <a:pos x="T2" y="T3"/>
                </a:cxn>
                <a:cxn ang="0">
                  <a:pos x="T4" y="T5"/>
                </a:cxn>
                <a:cxn ang="0">
                  <a:pos x="T6" y="T7"/>
                </a:cxn>
                <a:cxn ang="0">
                  <a:pos x="T8" y="T9"/>
                </a:cxn>
                <a:cxn ang="0">
                  <a:pos x="T10" y="T11"/>
                </a:cxn>
              </a:cxnLst>
              <a:rect l="0" t="0" r="r" b="b"/>
              <a:pathLst>
                <a:path w="1116" h="88">
                  <a:moveTo>
                    <a:pt x="0" y="82"/>
                  </a:moveTo>
                  <a:cubicBezTo>
                    <a:pt x="18" y="64"/>
                    <a:pt x="47" y="46"/>
                    <a:pt x="128" y="33"/>
                  </a:cubicBezTo>
                  <a:cubicBezTo>
                    <a:pt x="209" y="20"/>
                    <a:pt x="362" y="6"/>
                    <a:pt x="485" y="3"/>
                  </a:cubicBezTo>
                  <a:cubicBezTo>
                    <a:pt x="608" y="0"/>
                    <a:pt x="768" y="9"/>
                    <a:pt x="866" y="18"/>
                  </a:cubicBezTo>
                  <a:cubicBezTo>
                    <a:pt x="964" y="27"/>
                    <a:pt x="1036" y="45"/>
                    <a:pt x="1076" y="57"/>
                  </a:cubicBezTo>
                  <a:cubicBezTo>
                    <a:pt x="1116" y="69"/>
                    <a:pt x="1102" y="82"/>
                    <a:pt x="1109" y="88"/>
                  </a:cubicBezTo>
                </a:path>
              </a:pathLst>
            </a:custGeom>
            <a:noFill/>
            <a:ln w="25400" cap="flat">
              <a:solidFill>
                <a:schemeClr val="accent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497" name="AutoShape 73"/>
            <p:cNvSpPr>
              <a:spLocks noChangeAspect="1" noChangeArrowheads="1"/>
            </p:cNvSpPr>
            <p:nvPr/>
          </p:nvSpPr>
          <p:spPr bwMode="auto">
            <a:xfrm>
              <a:off x="5205" y="1906"/>
              <a:ext cx="1107" cy="328"/>
            </a:xfrm>
            <a:prstGeom prst="can">
              <a:avLst>
                <a:gd name="adj" fmla="val 50000"/>
              </a:avLst>
            </a:prstGeom>
            <a:solidFill>
              <a:srgbClr val="666699"/>
            </a:solidFill>
            <a:ln w="9525">
              <a:solidFill>
                <a:srgbClr val="8080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98" name="AutoShape 74"/>
            <p:cNvSpPr>
              <a:spLocks noChangeAspect="1" noChangeArrowheads="1"/>
            </p:cNvSpPr>
            <p:nvPr/>
          </p:nvSpPr>
          <p:spPr bwMode="auto">
            <a:xfrm rot="-5400000">
              <a:off x="4723" y="2399"/>
              <a:ext cx="1186" cy="56"/>
            </a:xfrm>
            <a:prstGeom prst="roundRect">
              <a:avLst>
                <a:gd name="adj" fmla="val 16667"/>
              </a:avLst>
            </a:prstGeom>
            <a:gradFill rotWithShape="1">
              <a:gsLst>
                <a:gs pos="0">
                  <a:srgbClr val="F8F8F8"/>
                </a:gs>
                <a:gs pos="100000">
                  <a:srgbClr val="F3FA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499" name="Line 75"/>
            <p:cNvSpPr>
              <a:spLocks noChangeAspect="1" noChangeShapeType="1"/>
            </p:cNvSpPr>
            <p:nvPr/>
          </p:nvSpPr>
          <p:spPr bwMode="auto">
            <a:xfrm>
              <a:off x="5366" y="1866"/>
              <a:ext cx="0" cy="1161"/>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500" name="Freeform 76"/>
            <p:cNvSpPr>
              <a:spLocks noChangeAspect="1"/>
            </p:cNvSpPr>
            <p:nvPr/>
          </p:nvSpPr>
          <p:spPr bwMode="auto">
            <a:xfrm flipV="1">
              <a:off x="5205" y="2967"/>
              <a:ext cx="1111" cy="88"/>
            </a:xfrm>
            <a:custGeom>
              <a:avLst/>
              <a:gdLst>
                <a:gd name="T0" fmla="*/ 0 w 1116"/>
                <a:gd name="T1" fmla="*/ 82 h 88"/>
                <a:gd name="T2" fmla="*/ 128 w 1116"/>
                <a:gd name="T3" fmla="*/ 33 h 88"/>
                <a:gd name="T4" fmla="*/ 485 w 1116"/>
                <a:gd name="T5" fmla="*/ 3 h 88"/>
                <a:gd name="T6" fmla="*/ 866 w 1116"/>
                <a:gd name="T7" fmla="*/ 18 h 88"/>
                <a:gd name="T8" fmla="*/ 1076 w 1116"/>
                <a:gd name="T9" fmla="*/ 57 h 88"/>
                <a:gd name="T10" fmla="*/ 1109 w 1116"/>
                <a:gd name="T11" fmla="*/ 88 h 88"/>
              </a:gdLst>
              <a:ahLst/>
              <a:cxnLst>
                <a:cxn ang="0">
                  <a:pos x="T0" y="T1"/>
                </a:cxn>
                <a:cxn ang="0">
                  <a:pos x="T2" y="T3"/>
                </a:cxn>
                <a:cxn ang="0">
                  <a:pos x="T4" y="T5"/>
                </a:cxn>
                <a:cxn ang="0">
                  <a:pos x="T6" y="T7"/>
                </a:cxn>
                <a:cxn ang="0">
                  <a:pos x="T8" y="T9"/>
                </a:cxn>
                <a:cxn ang="0">
                  <a:pos x="T10" y="T11"/>
                </a:cxn>
              </a:cxnLst>
              <a:rect l="0" t="0" r="r" b="b"/>
              <a:pathLst>
                <a:path w="1116" h="88">
                  <a:moveTo>
                    <a:pt x="0" y="82"/>
                  </a:moveTo>
                  <a:cubicBezTo>
                    <a:pt x="18" y="64"/>
                    <a:pt x="47" y="46"/>
                    <a:pt x="128" y="33"/>
                  </a:cubicBezTo>
                  <a:cubicBezTo>
                    <a:pt x="209" y="20"/>
                    <a:pt x="362" y="6"/>
                    <a:pt x="485" y="3"/>
                  </a:cubicBezTo>
                  <a:cubicBezTo>
                    <a:pt x="608" y="0"/>
                    <a:pt x="768" y="9"/>
                    <a:pt x="866" y="18"/>
                  </a:cubicBezTo>
                  <a:cubicBezTo>
                    <a:pt x="964" y="27"/>
                    <a:pt x="1036" y="45"/>
                    <a:pt x="1076" y="57"/>
                  </a:cubicBezTo>
                  <a:cubicBezTo>
                    <a:pt x="1116" y="69"/>
                    <a:pt x="1102" y="82"/>
                    <a:pt x="1109" y="88"/>
                  </a:cubicBezTo>
                </a:path>
              </a:pathLst>
            </a:custGeom>
            <a:noFill/>
            <a:ln w="25400" cap="flat">
              <a:solidFill>
                <a:schemeClr val="bg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501" name="Freeform 77"/>
            <p:cNvSpPr>
              <a:spLocks noChangeAspect="1"/>
            </p:cNvSpPr>
            <p:nvPr/>
          </p:nvSpPr>
          <p:spPr bwMode="auto">
            <a:xfrm flipV="1">
              <a:off x="5202" y="2965"/>
              <a:ext cx="1111" cy="111"/>
            </a:xfrm>
            <a:custGeom>
              <a:avLst/>
              <a:gdLst>
                <a:gd name="T0" fmla="*/ 0 w 1116"/>
                <a:gd name="T1" fmla="*/ 82 h 88"/>
                <a:gd name="T2" fmla="*/ 128 w 1116"/>
                <a:gd name="T3" fmla="*/ 33 h 88"/>
                <a:gd name="T4" fmla="*/ 485 w 1116"/>
                <a:gd name="T5" fmla="*/ 3 h 88"/>
                <a:gd name="T6" fmla="*/ 866 w 1116"/>
                <a:gd name="T7" fmla="*/ 18 h 88"/>
                <a:gd name="T8" fmla="*/ 1076 w 1116"/>
                <a:gd name="T9" fmla="*/ 57 h 88"/>
                <a:gd name="T10" fmla="*/ 1109 w 1116"/>
                <a:gd name="T11" fmla="*/ 88 h 88"/>
              </a:gdLst>
              <a:ahLst/>
              <a:cxnLst>
                <a:cxn ang="0">
                  <a:pos x="T0" y="T1"/>
                </a:cxn>
                <a:cxn ang="0">
                  <a:pos x="T2" y="T3"/>
                </a:cxn>
                <a:cxn ang="0">
                  <a:pos x="T4" y="T5"/>
                </a:cxn>
                <a:cxn ang="0">
                  <a:pos x="T6" y="T7"/>
                </a:cxn>
                <a:cxn ang="0">
                  <a:pos x="T8" y="T9"/>
                </a:cxn>
                <a:cxn ang="0">
                  <a:pos x="T10" y="T11"/>
                </a:cxn>
              </a:cxnLst>
              <a:rect l="0" t="0" r="r" b="b"/>
              <a:pathLst>
                <a:path w="1116" h="88">
                  <a:moveTo>
                    <a:pt x="0" y="82"/>
                  </a:moveTo>
                  <a:cubicBezTo>
                    <a:pt x="18" y="64"/>
                    <a:pt x="47" y="46"/>
                    <a:pt x="128" y="33"/>
                  </a:cubicBezTo>
                  <a:cubicBezTo>
                    <a:pt x="209" y="20"/>
                    <a:pt x="362" y="6"/>
                    <a:pt x="485" y="3"/>
                  </a:cubicBezTo>
                  <a:cubicBezTo>
                    <a:pt x="608" y="0"/>
                    <a:pt x="768" y="9"/>
                    <a:pt x="866" y="18"/>
                  </a:cubicBezTo>
                  <a:cubicBezTo>
                    <a:pt x="964" y="27"/>
                    <a:pt x="1036" y="45"/>
                    <a:pt x="1076" y="57"/>
                  </a:cubicBezTo>
                  <a:cubicBezTo>
                    <a:pt x="1116" y="69"/>
                    <a:pt x="1102" y="82"/>
                    <a:pt x="1109" y="88"/>
                  </a:cubicBezTo>
                </a:path>
              </a:pathLst>
            </a:custGeom>
            <a:noFill/>
            <a:ln w="31750" cap="flat">
              <a:solidFill>
                <a:schemeClr val="bg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502" name="Oval 78"/>
            <p:cNvSpPr>
              <a:spLocks noChangeAspect="1" noChangeArrowheads="1"/>
            </p:cNvSpPr>
            <p:nvPr/>
          </p:nvSpPr>
          <p:spPr bwMode="auto">
            <a:xfrm>
              <a:off x="5855" y="2489"/>
              <a:ext cx="127" cy="127"/>
            </a:xfrm>
            <a:prstGeom prst="ellipse">
              <a:avLst/>
            </a:prstGeom>
            <a:gradFill rotWithShape="1">
              <a:gsLst>
                <a:gs pos="0">
                  <a:srgbClr val="FF0000"/>
                </a:gs>
                <a:gs pos="50000">
                  <a:srgbClr val="FF7C80"/>
                </a:gs>
                <a:gs pos="100000">
                  <a:srgbClr val="FF0000"/>
                </a:gs>
              </a:gsLst>
              <a:lin ang="2700000" scaled="1"/>
            </a:gradFill>
            <a:ln w="3175">
              <a:solidFill>
                <a:srgbClr val="FF7C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503" name="Oval 79"/>
            <p:cNvSpPr>
              <a:spLocks noChangeAspect="1" noChangeArrowheads="1"/>
            </p:cNvSpPr>
            <p:nvPr/>
          </p:nvSpPr>
          <p:spPr bwMode="auto">
            <a:xfrm>
              <a:off x="5633" y="2722"/>
              <a:ext cx="127" cy="127"/>
            </a:xfrm>
            <a:prstGeom prst="ellipse">
              <a:avLst/>
            </a:prstGeom>
            <a:gradFill rotWithShape="1">
              <a:gsLst>
                <a:gs pos="0">
                  <a:srgbClr val="FF0000"/>
                </a:gs>
                <a:gs pos="50000">
                  <a:srgbClr val="FF7C80"/>
                </a:gs>
                <a:gs pos="100000">
                  <a:srgbClr val="FF0000"/>
                </a:gs>
              </a:gsLst>
              <a:lin ang="2700000" scaled="1"/>
            </a:gradFill>
            <a:ln w="3175">
              <a:solidFill>
                <a:srgbClr val="FF7C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504" name="Oval 80"/>
            <p:cNvSpPr>
              <a:spLocks noChangeAspect="1" noChangeArrowheads="1"/>
            </p:cNvSpPr>
            <p:nvPr/>
          </p:nvSpPr>
          <p:spPr bwMode="auto">
            <a:xfrm>
              <a:off x="5401" y="2266"/>
              <a:ext cx="127" cy="127"/>
            </a:xfrm>
            <a:prstGeom prst="ellipse">
              <a:avLst/>
            </a:prstGeom>
            <a:gradFill rotWithShape="1">
              <a:gsLst>
                <a:gs pos="0">
                  <a:srgbClr val="FF0000"/>
                </a:gs>
                <a:gs pos="50000">
                  <a:srgbClr val="FF7C80"/>
                </a:gs>
                <a:gs pos="100000">
                  <a:srgbClr val="FF0000"/>
                </a:gs>
              </a:gsLst>
              <a:lin ang="2700000" scaled="1"/>
            </a:gradFill>
            <a:ln w="3175">
              <a:solidFill>
                <a:srgbClr val="FF7C8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03505" name="Group 81"/>
            <p:cNvGrpSpPr>
              <a:grpSpLocks noChangeAspect="1"/>
            </p:cNvGrpSpPr>
            <p:nvPr/>
          </p:nvGrpSpPr>
          <p:grpSpPr bwMode="auto">
            <a:xfrm rot="-1508594">
              <a:off x="5968" y="2356"/>
              <a:ext cx="331" cy="115"/>
              <a:chOff x="1504" y="2728"/>
              <a:chExt cx="124" cy="88"/>
            </a:xfrm>
          </p:grpSpPr>
          <p:sp>
            <p:nvSpPr>
              <p:cNvPr id="103506" name="Line 82"/>
              <p:cNvSpPr>
                <a:spLocks noChangeAspect="1" noChangeShapeType="1"/>
              </p:cNvSpPr>
              <p:nvPr/>
            </p:nvSpPr>
            <p:spPr bwMode="auto">
              <a:xfrm flipV="1">
                <a:off x="1504" y="2728"/>
                <a:ext cx="102" cy="3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507" name="Line 83"/>
              <p:cNvSpPr>
                <a:spLocks noChangeAspect="1" noChangeShapeType="1"/>
              </p:cNvSpPr>
              <p:nvPr/>
            </p:nvSpPr>
            <p:spPr bwMode="auto">
              <a:xfrm flipV="1">
                <a:off x="1530" y="2754"/>
                <a:ext cx="98"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508" name="Line 84"/>
              <p:cNvSpPr>
                <a:spLocks noChangeAspect="1" noChangeShapeType="1"/>
              </p:cNvSpPr>
              <p:nvPr/>
            </p:nvSpPr>
            <p:spPr bwMode="auto">
              <a:xfrm flipV="1">
                <a:off x="1516" y="2788"/>
                <a:ext cx="100"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03509" name="Group 85"/>
            <p:cNvGrpSpPr>
              <a:grpSpLocks noChangeAspect="1"/>
            </p:cNvGrpSpPr>
            <p:nvPr/>
          </p:nvGrpSpPr>
          <p:grpSpPr bwMode="auto">
            <a:xfrm rot="388985">
              <a:off x="5787" y="2740"/>
              <a:ext cx="250" cy="98"/>
              <a:chOff x="1504" y="2728"/>
              <a:chExt cx="124" cy="88"/>
            </a:xfrm>
          </p:grpSpPr>
          <p:sp>
            <p:nvSpPr>
              <p:cNvPr id="103510" name="Line 86"/>
              <p:cNvSpPr>
                <a:spLocks noChangeAspect="1" noChangeShapeType="1"/>
              </p:cNvSpPr>
              <p:nvPr/>
            </p:nvSpPr>
            <p:spPr bwMode="auto">
              <a:xfrm flipV="1">
                <a:off x="1504" y="2728"/>
                <a:ext cx="102" cy="3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511" name="Line 87"/>
              <p:cNvSpPr>
                <a:spLocks noChangeAspect="1" noChangeShapeType="1"/>
              </p:cNvSpPr>
              <p:nvPr/>
            </p:nvSpPr>
            <p:spPr bwMode="auto">
              <a:xfrm flipV="1">
                <a:off x="1530" y="2754"/>
                <a:ext cx="98"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512" name="Line 88"/>
              <p:cNvSpPr>
                <a:spLocks noChangeAspect="1" noChangeShapeType="1"/>
              </p:cNvSpPr>
              <p:nvPr/>
            </p:nvSpPr>
            <p:spPr bwMode="auto">
              <a:xfrm flipV="1">
                <a:off x="1516" y="2788"/>
                <a:ext cx="100"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03513" name="Group 89"/>
            <p:cNvGrpSpPr>
              <a:grpSpLocks noChangeAspect="1"/>
            </p:cNvGrpSpPr>
            <p:nvPr/>
          </p:nvGrpSpPr>
          <p:grpSpPr bwMode="auto">
            <a:xfrm>
              <a:off x="5550" y="1552"/>
              <a:ext cx="417" cy="490"/>
              <a:chOff x="1781" y="1011"/>
              <a:chExt cx="417" cy="490"/>
            </a:xfrm>
          </p:grpSpPr>
          <p:sp>
            <p:nvSpPr>
              <p:cNvPr id="103514" name="AutoShape 90"/>
              <p:cNvSpPr>
                <a:spLocks noChangeAspect="1" noChangeArrowheads="1"/>
              </p:cNvSpPr>
              <p:nvPr/>
            </p:nvSpPr>
            <p:spPr bwMode="auto">
              <a:xfrm>
                <a:off x="1781" y="1100"/>
                <a:ext cx="417" cy="401"/>
              </a:xfrm>
              <a:prstGeom prst="can">
                <a:avLst>
                  <a:gd name="adj" fmla="val 36657"/>
                </a:avLst>
              </a:prstGeom>
              <a:gradFill rotWithShape="1">
                <a:gsLst>
                  <a:gs pos="0">
                    <a:srgbClr val="FF9900"/>
                  </a:gs>
                  <a:gs pos="50000">
                    <a:srgbClr val="FFE161"/>
                  </a:gs>
                  <a:gs pos="100000">
                    <a:srgbClr val="FF9900"/>
                  </a:gs>
                </a:gsLst>
                <a:lin ang="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b="1"/>
                  <a:t>10</a:t>
                </a:r>
              </a:p>
            </p:txBody>
          </p:sp>
          <p:sp>
            <p:nvSpPr>
              <p:cNvPr id="103515" name="AutoShape 91"/>
              <p:cNvSpPr>
                <a:spLocks noChangeAspect="1" noChangeArrowheads="1"/>
              </p:cNvSpPr>
              <p:nvPr/>
            </p:nvSpPr>
            <p:spPr bwMode="auto">
              <a:xfrm>
                <a:off x="1882" y="1046"/>
                <a:ext cx="215" cy="148"/>
              </a:xfrm>
              <a:prstGeom prst="can">
                <a:avLst>
                  <a:gd name="adj" fmla="val 25000"/>
                </a:avLst>
              </a:prstGeom>
              <a:gradFill rotWithShape="1">
                <a:gsLst>
                  <a:gs pos="0">
                    <a:srgbClr val="FF9900"/>
                  </a:gs>
                  <a:gs pos="50000">
                    <a:srgbClr val="FFE161"/>
                  </a:gs>
                  <a:gs pos="100000">
                    <a:srgbClr val="FF9900"/>
                  </a:gs>
                </a:gsLst>
                <a:lin ang="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516" name="Oval 92"/>
              <p:cNvSpPr>
                <a:spLocks noChangeAspect="1" noChangeArrowheads="1"/>
              </p:cNvSpPr>
              <p:nvPr/>
            </p:nvSpPr>
            <p:spPr bwMode="auto">
              <a:xfrm>
                <a:off x="1860" y="1011"/>
                <a:ext cx="269" cy="74"/>
              </a:xfrm>
              <a:prstGeom prst="ellipse">
                <a:avLst/>
              </a:prstGeom>
              <a:gradFill rotWithShape="1">
                <a:gsLst>
                  <a:gs pos="0">
                    <a:srgbClr val="FF9900"/>
                  </a:gs>
                  <a:gs pos="100000">
                    <a:srgbClr val="FFE161"/>
                  </a:gs>
                </a:gsLst>
                <a:lin ang="5400000" scaled="1"/>
              </a:gradFill>
              <a:ln w="952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03517" name="Group 93"/>
            <p:cNvGrpSpPr>
              <a:grpSpLocks noChangeAspect="1"/>
            </p:cNvGrpSpPr>
            <p:nvPr/>
          </p:nvGrpSpPr>
          <p:grpSpPr bwMode="auto">
            <a:xfrm rot="3539094">
              <a:off x="5475" y="2463"/>
              <a:ext cx="311" cy="100"/>
              <a:chOff x="1504" y="2728"/>
              <a:chExt cx="124" cy="88"/>
            </a:xfrm>
          </p:grpSpPr>
          <p:sp>
            <p:nvSpPr>
              <p:cNvPr id="103518" name="Line 94"/>
              <p:cNvSpPr>
                <a:spLocks noChangeAspect="1" noChangeShapeType="1"/>
              </p:cNvSpPr>
              <p:nvPr/>
            </p:nvSpPr>
            <p:spPr bwMode="auto">
              <a:xfrm flipV="1">
                <a:off x="1504" y="2728"/>
                <a:ext cx="102" cy="3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519" name="Line 95"/>
              <p:cNvSpPr>
                <a:spLocks noChangeAspect="1" noChangeShapeType="1"/>
              </p:cNvSpPr>
              <p:nvPr/>
            </p:nvSpPr>
            <p:spPr bwMode="auto">
              <a:xfrm flipV="1">
                <a:off x="1530" y="2754"/>
                <a:ext cx="98"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520" name="Line 96"/>
              <p:cNvSpPr>
                <a:spLocks noChangeAspect="1" noChangeShapeType="1"/>
              </p:cNvSpPr>
              <p:nvPr/>
            </p:nvSpPr>
            <p:spPr bwMode="auto">
              <a:xfrm flipV="1">
                <a:off x="1516" y="2788"/>
                <a:ext cx="100" cy="28"/>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03521" name="Oval 97"/>
            <p:cNvSpPr>
              <a:spLocks noChangeAspect="1" noChangeArrowheads="1"/>
            </p:cNvSpPr>
            <p:nvPr/>
          </p:nvSpPr>
          <p:spPr bwMode="auto">
            <a:xfrm>
              <a:off x="5211" y="1527"/>
              <a:ext cx="1105" cy="250"/>
            </a:xfrm>
            <a:prstGeom prst="ellipse">
              <a:avLst/>
            </a:prstGeom>
            <a:noFill/>
            <a:ln w="15875">
              <a:solidFill>
                <a:srgbClr val="3333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3109111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3463"/>
                                        </p:tgtEl>
                                        <p:attrNameLst>
                                          <p:attrName>style.visibility</p:attrName>
                                        </p:attrNameLst>
                                      </p:cBhvr>
                                      <p:to>
                                        <p:strVal val="visible"/>
                                      </p:to>
                                    </p:set>
                                    <p:animEffect transition="in" filter="dissolve">
                                      <p:cBhvr>
                                        <p:cTn id="7" dur="500"/>
                                        <p:tgtEl>
                                          <p:spTgt spid="103463"/>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103433"/>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3430"/>
                                        </p:tgtEl>
                                        <p:attrNameLst>
                                          <p:attrName>style.visibility</p:attrName>
                                        </p:attrNameLst>
                                      </p:cBhvr>
                                      <p:to>
                                        <p:strVal val="visible"/>
                                      </p:to>
                                    </p:set>
                                    <p:animEffect transition="in" filter="fade">
                                      <p:cBhvr>
                                        <p:cTn id="14" dur="1000"/>
                                        <p:tgtEl>
                                          <p:spTgt spid="103430"/>
                                        </p:tgtEl>
                                      </p:cBhvr>
                                    </p:animEffect>
                                    <p:anim calcmode="lin" valueType="num">
                                      <p:cBhvr>
                                        <p:cTn id="15" dur="1000" fill="hold"/>
                                        <p:tgtEl>
                                          <p:spTgt spid="103430"/>
                                        </p:tgtEl>
                                        <p:attrNameLst>
                                          <p:attrName>ppt_x</p:attrName>
                                        </p:attrNameLst>
                                      </p:cBhvr>
                                      <p:tavLst>
                                        <p:tav tm="0">
                                          <p:val>
                                            <p:strVal val="#ppt_x"/>
                                          </p:val>
                                        </p:tav>
                                        <p:tav tm="100000">
                                          <p:val>
                                            <p:strVal val="#ppt_x"/>
                                          </p:val>
                                        </p:tav>
                                      </p:tavLst>
                                    </p:anim>
                                    <p:anim calcmode="lin" valueType="num">
                                      <p:cBhvr>
                                        <p:cTn id="16" dur="1000" fill="hold"/>
                                        <p:tgtEl>
                                          <p:spTgt spid="10343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mph" presetSubtype="0" grpId="1" nodeType="clickEffect">
                                  <p:stCondLst>
                                    <p:cond delay="0"/>
                                  </p:stCondLst>
                                  <p:childTnLst>
                                    <p:set>
                                      <p:cBhvr rctx="PPT">
                                        <p:cTn id="20" dur="indefinite"/>
                                        <p:tgtEl>
                                          <p:spTgt spid="103433"/>
                                        </p:tgtEl>
                                        <p:attrNameLst>
                                          <p:attrName>style.opacity</p:attrName>
                                        </p:attrNameLst>
                                      </p:cBhvr>
                                      <p:to>
                                        <p:strVal val="0.5"/>
                                      </p:to>
                                    </p:set>
                                    <p:animEffect filter="image" prLst="opacity: 0.5">
                                      <p:cBhvr rctx="IE">
                                        <p:cTn id="21" dur="indefinite"/>
                                        <p:tgtEl>
                                          <p:spTgt spid="103433"/>
                                        </p:tgtEl>
                                      </p:cBhvr>
                                    </p:animEffect>
                                  </p:childTnLst>
                                </p:cTn>
                              </p:par>
                              <p:par>
                                <p:cTn id="22" presetID="9" presetClass="emph" presetSubtype="0" grpId="1" nodeType="withEffect">
                                  <p:stCondLst>
                                    <p:cond delay="0"/>
                                  </p:stCondLst>
                                  <p:childTnLst>
                                    <p:set>
                                      <p:cBhvr rctx="PPT">
                                        <p:cTn id="23" dur="indefinite"/>
                                        <p:tgtEl>
                                          <p:spTgt spid="103430"/>
                                        </p:tgtEl>
                                        <p:attrNameLst>
                                          <p:attrName>style.opacity</p:attrName>
                                        </p:attrNameLst>
                                      </p:cBhvr>
                                      <p:to>
                                        <p:strVal val="0.5"/>
                                      </p:to>
                                    </p:set>
                                    <p:animEffect filter="image" prLst="opacity: 0.5">
                                      <p:cBhvr rctx="IE">
                                        <p:cTn id="24" dur="indefinite"/>
                                        <p:tgtEl>
                                          <p:spTgt spid="103430"/>
                                        </p:tgtEl>
                                      </p:cBhvr>
                                    </p:animEffect>
                                  </p:childTnLst>
                                </p:cTn>
                              </p:par>
                              <p:par>
                                <p:cTn id="25" presetID="9" presetClass="emph" presetSubtype="0" nodeType="withEffect">
                                  <p:stCondLst>
                                    <p:cond delay="0"/>
                                  </p:stCondLst>
                                  <p:childTnLst>
                                    <p:set>
                                      <p:cBhvr rctx="PPT">
                                        <p:cTn id="26" dur="indefinite"/>
                                        <p:tgtEl>
                                          <p:spTgt spid="103463"/>
                                        </p:tgtEl>
                                        <p:attrNameLst>
                                          <p:attrName>style.opacity</p:attrName>
                                        </p:attrNameLst>
                                      </p:cBhvr>
                                      <p:to>
                                        <p:strVal val="0.5"/>
                                      </p:to>
                                    </p:set>
                                    <p:animEffect filter="image" prLst="opacity: 0.5">
                                      <p:cBhvr rctx="IE">
                                        <p:cTn id="27" dur="indefinite"/>
                                        <p:tgtEl>
                                          <p:spTgt spid="1034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03494"/>
                                        </p:tgtEl>
                                        <p:attrNameLst>
                                          <p:attrName>style.visibility</p:attrName>
                                        </p:attrNameLst>
                                      </p:cBhvr>
                                      <p:to>
                                        <p:strVal val="visible"/>
                                      </p:to>
                                    </p:set>
                                    <p:animEffect transition="in" filter="dissolve">
                                      <p:cBhvr>
                                        <p:cTn id="32" dur="500"/>
                                        <p:tgtEl>
                                          <p:spTgt spid="103494"/>
                                        </p:tgtEl>
                                      </p:cBhvr>
                                    </p:animEffect>
                                  </p:childTnLst>
                                </p:cTn>
                              </p:par>
                              <p:par>
                                <p:cTn id="33" presetID="1" presetClass="entr" presetSubtype="0" fill="hold" grpId="0" nodeType="withEffect">
                                  <p:stCondLst>
                                    <p:cond delay="1000"/>
                                  </p:stCondLst>
                                  <p:childTnLst>
                                    <p:set>
                                      <p:cBhvr>
                                        <p:cTn id="34" dur="1" fill="hold">
                                          <p:stCondLst>
                                            <p:cond delay="0"/>
                                          </p:stCondLst>
                                        </p:cTn>
                                        <p:tgtEl>
                                          <p:spTgt spid="10343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03431"/>
                                        </p:tgtEl>
                                        <p:attrNameLst>
                                          <p:attrName>style.visibility</p:attrName>
                                        </p:attrNameLst>
                                      </p:cBhvr>
                                      <p:to>
                                        <p:strVal val="visible"/>
                                      </p:to>
                                    </p:set>
                                    <p:animEffect transition="in" filter="fade">
                                      <p:cBhvr>
                                        <p:cTn id="39" dur="1000"/>
                                        <p:tgtEl>
                                          <p:spTgt spid="103431"/>
                                        </p:tgtEl>
                                      </p:cBhvr>
                                    </p:animEffect>
                                    <p:anim calcmode="lin" valueType="num">
                                      <p:cBhvr>
                                        <p:cTn id="40" dur="1000" fill="hold"/>
                                        <p:tgtEl>
                                          <p:spTgt spid="103431"/>
                                        </p:tgtEl>
                                        <p:attrNameLst>
                                          <p:attrName>ppt_x</p:attrName>
                                        </p:attrNameLst>
                                      </p:cBhvr>
                                      <p:tavLst>
                                        <p:tav tm="0">
                                          <p:val>
                                            <p:strVal val="#ppt_x"/>
                                          </p:val>
                                        </p:tav>
                                        <p:tav tm="100000">
                                          <p:val>
                                            <p:strVal val="#ppt_x"/>
                                          </p:val>
                                        </p:tav>
                                      </p:tavLst>
                                    </p:anim>
                                    <p:anim calcmode="lin" valueType="num">
                                      <p:cBhvr>
                                        <p:cTn id="41" dur="1000" fill="hold"/>
                                        <p:tgtEl>
                                          <p:spTgt spid="1034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0" grpId="0"/>
      <p:bldP spid="103430" grpId="1"/>
      <p:bldP spid="103431" grpId="0"/>
      <p:bldP spid="103433" grpId="0"/>
      <p:bldP spid="103433" grpId="1"/>
      <p:bldP spid="10343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118</TotalTime>
  <Words>756</Words>
  <Application>Microsoft Macintosh PowerPoint</Application>
  <PresentationFormat>On-screen Show (4:3)</PresentationFormat>
  <Paragraphs>93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Elemental</vt:lpstr>
      <vt:lpstr>Liquids, Solids or Gases?</vt:lpstr>
      <vt:lpstr>Learning Objectives</vt:lpstr>
      <vt:lpstr>But first…..</vt:lpstr>
      <vt:lpstr>In the honor of Super Bowl 49….</vt:lpstr>
      <vt:lpstr>What is it?</vt:lpstr>
      <vt:lpstr>What are the Facts?</vt:lpstr>
      <vt:lpstr>How can this change in ball inflation be explained?</vt:lpstr>
      <vt:lpstr>So how did the balls deflate?</vt:lpstr>
      <vt:lpstr>Kinetic Theory and the Gas Laws</vt:lpstr>
      <vt:lpstr>The Kinetic Theory</vt:lpstr>
      <vt:lpstr>Brainstorm…</vt:lpstr>
      <vt:lpstr>Determining States of Matter</vt:lpstr>
      <vt:lpstr>PowerPoint Presentation</vt:lpstr>
      <vt:lpstr>HINTS &amp; EXCEPTIONS</vt:lpstr>
      <vt:lpstr>PRACTICE</vt:lpstr>
    </vt:vector>
  </TitlesOfParts>
  <Company>Universtiy of Toronto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Liquids, Solids or Gases?</dc:title>
  <dc:creator>Meryl Probst</dc:creator>
  <cp:lastModifiedBy>Meryl Probst</cp:lastModifiedBy>
  <cp:revision>10</cp:revision>
  <dcterms:created xsi:type="dcterms:W3CDTF">2015-02-04T01:45:39Z</dcterms:created>
  <dcterms:modified xsi:type="dcterms:W3CDTF">2015-02-04T03:44:04Z</dcterms:modified>
</cp:coreProperties>
</file>